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2"/>
    <p:sldId id="257" r:id="rId33"/>
    <p:sldId id="258" r:id="rId34"/>
    <p:sldId id="259" r:id="rId35"/>
    <p:sldId id="260" r:id="rId36"/>
    <p:sldId id="261" r:id="rId37"/>
    <p:sldId id="262" r:id="rId38"/>
    <p:sldId id="263" r:id="rId39"/>
    <p:sldId id="264" r:id="rId40"/>
    <p:sldId id="265" r:id="rId41"/>
    <p:sldId id="266" r:id="rId42"/>
  </p:sldIdLst>
  <p:sldSz cx="18288000" cy="10287000"/>
  <p:notesSz cx="6858000" cy="9144000"/>
  <p:embeddedFontLst>
    <p:embeddedFont>
      <p:font typeface="Oswald" charset="1" panose="00000500000000000000"/>
      <p:regular r:id="rId6"/>
    </p:embeddedFont>
    <p:embeddedFont>
      <p:font typeface="Oswald Bold" charset="1" panose="00000800000000000000"/>
      <p:regular r:id="rId7"/>
    </p:embeddedFont>
    <p:embeddedFont>
      <p:font typeface="Arimo" charset="1" panose="020B0604020202020204"/>
      <p:regular r:id="rId8"/>
    </p:embeddedFont>
    <p:embeddedFont>
      <p:font typeface="Arimo Bold" charset="1" panose="020B0704020202020204"/>
      <p:regular r:id="rId9"/>
    </p:embeddedFont>
    <p:embeddedFont>
      <p:font typeface="Arimo Italics" charset="1" panose="020B0604020202090204"/>
      <p:regular r:id="rId10"/>
    </p:embeddedFont>
    <p:embeddedFont>
      <p:font typeface="Arimo Bold Italics" charset="1" panose="020B0704020202090204"/>
      <p:regular r:id="rId11"/>
    </p:embeddedFont>
    <p:embeddedFont>
      <p:font typeface="Montserrat Light" charset="1" panose="00000400000000000000"/>
      <p:regular r:id="rId12"/>
    </p:embeddedFont>
    <p:embeddedFont>
      <p:font typeface="Montserrat Light Bold" charset="1" panose="00000800000000000000"/>
      <p:regular r:id="rId13"/>
    </p:embeddedFont>
    <p:embeddedFont>
      <p:font typeface="Montserrat Light Italics" charset="1" panose="00000400000000000000"/>
      <p:regular r:id="rId14"/>
    </p:embeddedFont>
    <p:embeddedFont>
      <p:font typeface="Montserrat Light Bold Italics" charset="1" panose="00000800000000000000"/>
      <p:regular r:id="rId15"/>
    </p:embeddedFont>
    <p:embeddedFont>
      <p:font typeface="DM Sans" charset="1" panose="00000000000000000000"/>
      <p:regular r:id="rId16"/>
    </p:embeddedFont>
    <p:embeddedFont>
      <p:font typeface="DM Sans Bold" charset="1" panose="00000000000000000000"/>
      <p:regular r:id="rId17"/>
    </p:embeddedFont>
    <p:embeddedFont>
      <p:font typeface="DM Sans Italics" charset="1" panose="00000000000000000000"/>
      <p:regular r:id="rId18"/>
    </p:embeddedFont>
    <p:embeddedFont>
      <p:font typeface="DM Sans Bold Italics" charset="1" panose="00000000000000000000"/>
      <p:regular r:id="rId19"/>
    </p:embeddedFont>
    <p:embeddedFont>
      <p:font typeface="Open Sauce" charset="1" panose="00000500000000000000"/>
      <p:regular r:id="rId20"/>
    </p:embeddedFont>
    <p:embeddedFont>
      <p:font typeface="Open Sauce Bold" charset="1" panose="00000800000000000000"/>
      <p:regular r:id="rId21"/>
    </p:embeddedFont>
    <p:embeddedFont>
      <p:font typeface="Open Sauce Italics" charset="1" panose="00000500000000000000"/>
      <p:regular r:id="rId22"/>
    </p:embeddedFont>
    <p:embeddedFont>
      <p:font typeface="Open Sauce Bold Italics" charset="1" panose="00000800000000000000"/>
      <p:regular r:id="rId23"/>
    </p:embeddedFont>
    <p:embeddedFont>
      <p:font typeface="Open Sauce Light" charset="1" panose="00000400000000000000"/>
      <p:regular r:id="rId24"/>
    </p:embeddedFont>
    <p:embeddedFont>
      <p:font typeface="Open Sauce Light Italics" charset="1" panose="00000400000000000000"/>
      <p:regular r:id="rId25"/>
    </p:embeddedFont>
    <p:embeddedFont>
      <p:font typeface="Open Sauce Medium" charset="1" panose="00000600000000000000"/>
      <p:regular r:id="rId26"/>
    </p:embeddedFont>
    <p:embeddedFont>
      <p:font typeface="Open Sauce Medium Italics" charset="1" panose="00000600000000000000"/>
      <p:regular r:id="rId27"/>
    </p:embeddedFont>
    <p:embeddedFont>
      <p:font typeface="Open Sauce Semi-Bold" charset="1" panose="00000700000000000000"/>
      <p:regular r:id="rId28"/>
    </p:embeddedFont>
    <p:embeddedFont>
      <p:font typeface="Open Sauce Semi-Bold Italics" charset="1" panose="00000700000000000000"/>
      <p:regular r:id="rId29"/>
    </p:embeddedFont>
    <p:embeddedFont>
      <p:font typeface="Open Sauce Heavy" charset="1" panose="00000A00000000000000"/>
      <p:regular r:id="rId30"/>
    </p:embeddedFont>
    <p:embeddedFont>
      <p:font typeface="Open Sauce Heavy Italics" charset="1" panose="00000A00000000000000"/>
      <p:regular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slides/slide1.xml" Type="http://schemas.openxmlformats.org/officeDocument/2006/relationships/slide"/><Relationship Id="rId33" Target="slides/slide2.xml" Type="http://schemas.openxmlformats.org/officeDocument/2006/relationships/slide"/><Relationship Id="rId34" Target="slides/slide3.xml" Type="http://schemas.openxmlformats.org/officeDocument/2006/relationships/slide"/><Relationship Id="rId35" Target="slides/slide4.xml" Type="http://schemas.openxmlformats.org/officeDocument/2006/relationships/slide"/><Relationship Id="rId36" Target="slides/slide5.xml" Type="http://schemas.openxmlformats.org/officeDocument/2006/relationships/slide"/><Relationship Id="rId37" Target="slides/slide6.xml" Type="http://schemas.openxmlformats.org/officeDocument/2006/relationships/slide"/><Relationship Id="rId38" Target="slides/slide7.xml" Type="http://schemas.openxmlformats.org/officeDocument/2006/relationships/slide"/><Relationship Id="rId39" Target="slides/slide8.xml" Type="http://schemas.openxmlformats.org/officeDocument/2006/relationships/slide"/><Relationship Id="rId4" Target="theme/theme1.xml" Type="http://schemas.openxmlformats.org/officeDocument/2006/relationships/theme"/><Relationship Id="rId40" Target="slides/slide9.xml" Type="http://schemas.openxmlformats.org/officeDocument/2006/relationships/slide"/><Relationship Id="rId41" Target="slides/slide10.xml" Type="http://schemas.openxmlformats.org/officeDocument/2006/relationships/slide"/><Relationship Id="rId42" Target="slides/slide11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1.png" Type="http://schemas.openxmlformats.org/officeDocument/2006/relationships/image"/><Relationship Id="rId11" Target="../media/image42.svg" Type="http://schemas.openxmlformats.org/officeDocument/2006/relationships/image"/><Relationship Id="rId2" Target="../media/image1.png" Type="http://schemas.openxmlformats.org/officeDocument/2006/relationships/image"/><Relationship Id="rId3" Target="../media/image27.png" Type="http://schemas.openxmlformats.org/officeDocument/2006/relationships/image"/><Relationship Id="rId4" Target="../media/image28.svg" Type="http://schemas.openxmlformats.org/officeDocument/2006/relationships/image"/><Relationship Id="rId5" Target="../media/image7.png" Type="http://schemas.openxmlformats.org/officeDocument/2006/relationships/image"/><Relationship Id="rId6" Target="../media/image37.png" Type="http://schemas.openxmlformats.org/officeDocument/2006/relationships/image"/><Relationship Id="rId7" Target="../media/image38.svg" Type="http://schemas.openxmlformats.org/officeDocument/2006/relationships/image"/><Relationship Id="rId8" Target="../media/image39.png" Type="http://schemas.openxmlformats.org/officeDocument/2006/relationships/image"/><Relationship Id="rId9" Target="../media/image40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3.png" Type="http://schemas.openxmlformats.org/officeDocument/2006/relationships/image"/><Relationship Id="rId6" Target="../media/image44.svg" Type="http://schemas.openxmlformats.org/officeDocument/2006/relationships/image"/><Relationship Id="rId7" Target="../media/image4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.svg" Type="http://schemas.openxmlformats.org/officeDocument/2006/relationships/image"/><Relationship Id="rId2" Target="../media/image1.png" Type="http://schemas.openxmlformats.org/officeDocument/2006/relationships/image"/><Relationship Id="rId3" Target="../media/image7.png" Type="http://schemas.openxmlformats.org/officeDocument/2006/relationships/image"/><Relationship Id="rId4" Target="../media/image8.jpeg" Type="http://schemas.openxmlformats.org/officeDocument/2006/relationships/image"/><Relationship Id="rId5" Target="../media/image9.png" Type="http://schemas.openxmlformats.org/officeDocument/2006/relationships/image"/><Relationship Id="rId6" Target="../media/image10.svg" Type="http://schemas.openxmlformats.org/officeDocument/2006/relationships/image"/><Relationship Id="rId7" Target="../media/image11.png" Type="http://schemas.openxmlformats.org/officeDocument/2006/relationships/image"/><Relationship Id="rId8" Target="../media/image12.svg" Type="http://schemas.openxmlformats.org/officeDocument/2006/relationships/image"/><Relationship Id="rId9" Target="../media/image2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0.svg" Type="http://schemas.openxmlformats.org/officeDocument/2006/relationships/image"/><Relationship Id="rId11" Target="../media/image21.png" Type="http://schemas.openxmlformats.org/officeDocument/2006/relationships/image"/><Relationship Id="rId12" Target="../media/image22.svg" Type="http://schemas.openxmlformats.org/officeDocument/2006/relationships/image"/><Relationship Id="rId13" Target="../media/image2.png" Type="http://schemas.openxmlformats.org/officeDocument/2006/relationships/image"/><Relationship Id="rId14" Target="../media/image3.svg" Type="http://schemas.openxmlformats.org/officeDocument/2006/relationships/image"/><Relationship Id="rId2" Target="../media/image1.png" Type="http://schemas.openxmlformats.org/officeDocument/2006/relationships/image"/><Relationship Id="rId3" Target="../media/image13.png" Type="http://schemas.openxmlformats.org/officeDocument/2006/relationships/image"/><Relationship Id="rId4" Target="../media/image14.svg" Type="http://schemas.openxmlformats.org/officeDocument/2006/relationships/image"/><Relationship Id="rId5" Target="../media/image15.png" Type="http://schemas.openxmlformats.org/officeDocument/2006/relationships/image"/><Relationship Id="rId6" Target="../media/image16.svg" Type="http://schemas.openxmlformats.org/officeDocument/2006/relationships/image"/><Relationship Id="rId7" Target="../media/image17.png" Type="http://schemas.openxmlformats.org/officeDocument/2006/relationships/image"/><Relationship Id="rId8" Target="../media/image18.svg" Type="http://schemas.openxmlformats.org/officeDocument/2006/relationships/image"/><Relationship Id="rId9" Target="../media/image19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3.png" Type="http://schemas.openxmlformats.org/officeDocument/2006/relationships/image"/><Relationship Id="rId4" Target="../media/image24.svg" Type="http://schemas.openxmlformats.org/officeDocument/2006/relationships/image"/><Relationship Id="rId5" Target="../media/image25.jpeg" Type="http://schemas.openxmlformats.org/officeDocument/2006/relationships/image"/><Relationship Id="rId6" Target="../media/image26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7.png" Type="http://schemas.openxmlformats.org/officeDocument/2006/relationships/image"/><Relationship Id="rId4" Target="../media/image28.svg" Type="http://schemas.openxmlformats.org/officeDocument/2006/relationships/image"/><Relationship Id="rId5" Target="../media/image26.jpeg" Type="http://schemas.openxmlformats.org/officeDocument/2006/relationships/image"/><Relationship Id="rId6" Target="../media/image7.png" Type="http://schemas.openxmlformats.org/officeDocument/2006/relationships/image"/><Relationship Id="rId7" Target="../media/image29.png" Type="http://schemas.openxmlformats.org/officeDocument/2006/relationships/image"/><Relationship Id="rId8" Target="../media/image30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31.png" Type="http://schemas.openxmlformats.org/officeDocument/2006/relationships/image"/><Relationship Id="rId6" Target="../media/image32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4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3.png" Type="http://schemas.openxmlformats.org/officeDocument/2006/relationships/image"/><Relationship Id="rId4" Target="../media/image34.svg" Type="http://schemas.openxmlformats.org/officeDocument/2006/relationships/image"/><Relationship Id="rId5" Target="../media/image35.png" Type="http://schemas.openxmlformats.org/officeDocument/2006/relationships/image"/><Relationship Id="rId6" Target="../media/image36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7659121">
            <a:off x="15091031" y="5585714"/>
            <a:ext cx="7629294" cy="7828566"/>
          </a:xfrm>
          <a:custGeom>
            <a:avLst/>
            <a:gdLst/>
            <a:ahLst/>
            <a:cxnLst/>
            <a:rect r="r" b="b" t="t" l="l"/>
            <a:pathLst>
              <a:path h="7828566" w="7629294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3258071" y="-4629150"/>
            <a:ext cx="9022634" cy="9258300"/>
          </a:xfrm>
          <a:custGeom>
            <a:avLst/>
            <a:gdLst/>
            <a:ahLst/>
            <a:cxnLst/>
            <a:rect r="r" b="b" t="t" l="l"/>
            <a:pathLst>
              <a:path h="9258300" w="9022634">
                <a:moveTo>
                  <a:pt x="0" y="0"/>
                </a:moveTo>
                <a:lnTo>
                  <a:pt x="9022634" y="0"/>
                </a:lnTo>
                <a:lnTo>
                  <a:pt x="9022634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4236347" y="2753597"/>
            <a:ext cx="9815307" cy="6504703"/>
            <a:chOff x="0" y="0"/>
            <a:chExt cx="13087076" cy="8672938"/>
          </a:xfrm>
        </p:grpSpPr>
        <p:grpSp>
          <p:nvGrpSpPr>
            <p:cNvPr name="Group 6" id="6"/>
            <p:cNvGrpSpPr/>
            <p:nvPr/>
          </p:nvGrpSpPr>
          <p:grpSpPr>
            <a:xfrm rot="0">
              <a:off x="0" y="0"/>
              <a:ext cx="13087076" cy="8672938"/>
              <a:chOff x="0" y="0"/>
              <a:chExt cx="1895495" cy="1256164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1895495" cy="1256164"/>
              </a:xfrm>
              <a:custGeom>
                <a:avLst/>
                <a:gdLst/>
                <a:ahLst/>
                <a:cxnLst/>
                <a:rect r="r" b="b" t="t" l="l"/>
                <a:pathLst>
                  <a:path h="1256164" w="1895495">
                    <a:moveTo>
                      <a:pt x="0" y="0"/>
                    </a:moveTo>
                    <a:lnTo>
                      <a:pt x="1895495" y="0"/>
                    </a:lnTo>
                    <a:lnTo>
                      <a:pt x="1895495" y="1256164"/>
                    </a:lnTo>
                    <a:lnTo>
                      <a:pt x="0" y="1256164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19050"/>
                <a:ext cx="1895495" cy="127521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59"/>
                  </a:lnSpc>
                </a:pPr>
              </a:p>
            </p:txBody>
          </p:sp>
        </p:grpSp>
        <p:sp>
          <p:nvSpPr>
            <p:cNvPr name="TextBox 9" id="9"/>
            <p:cNvSpPr txBox="true"/>
            <p:nvPr/>
          </p:nvSpPr>
          <p:spPr>
            <a:xfrm rot="0">
              <a:off x="0" y="216220"/>
              <a:ext cx="13087076" cy="81261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9748"/>
                </a:lnSpc>
              </a:pPr>
              <a:r>
                <a:rPr lang="en-US" sz="7063" spc="692">
                  <a:solidFill>
                    <a:srgbClr val="231F20"/>
                  </a:solidFill>
                  <a:latin typeface="Oswald Bold"/>
                </a:rPr>
                <a:t>PREDICTIVE MAINTENANCE IN INDUSTRIAL SYSTEMS A DATA-DRIVEN AI APPROACH</a:t>
              </a: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4342256" y="651117"/>
            <a:ext cx="3679703" cy="1379888"/>
          </a:xfrm>
          <a:custGeom>
            <a:avLst/>
            <a:gdLst/>
            <a:ahLst/>
            <a:cxnLst/>
            <a:rect r="r" b="b" t="t" l="l"/>
            <a:pathLst>
              <a:path h="1379888" w="3679703">
                <a:moveTo>
                  <a:pt x="0" y="0"/>
                </a:moveTo>
                <a:lnTo>
                  <a:pt x="3679702" y="0"/>
                </a:lnTo>
                <a:lnTo>
                  <a:pt x="3679702" y="1379888"/>
                </a:lnTo>
                <a:lnTo>
                  <a:pt x="0" y="137988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257863">
            <a:off x="-571305" y="6150994"/>
            <a:ext cx="21273218" cy="9128145"/>
          </a:xfrm>
          <a:custGeom>
            <a:avLst/>
            <a:gdLst/>
            <a:ahLst/>
            <a:cxnLst/>
            <a:rect r="r" b="b" t="t" l="l"/>
            <a:pathLst>
              <a:path h="9128145" w="21273218">
                <a:moveTo>
                  <a:pt x="0" y="0"/>
                </a:moveTo>
                <a:lnTo>
                  <a:pt x="21273219" y="0"/>
                </a:lnTo>
                <a:lnTo>
                  <a:pt x="21273219" y="9128145"/>
                </a:lnTo>
                <a:lnTo>
                  <a:pt x="0" y="91281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885510" y="8765585"/>
            <a:ext cx="4128022" cy="437161"/>
          </a:xfrm>
          <a:custGeom>
            <a:avLst/>
            <a:gdLst/>
            <a:ahLst/>
            <a:cxnLst/>
            <a:rect r="r" b="b" t="t" l="l"/>
            <a:pathLst>
              <a:path h="437161" w="4128022">
                <a:moveTo>
                  <a:pt x="0" y="0"/>
                </a:moveTo>
                <a:lnTo>
                  <a:pt x="4128022" y="0"/>
                </a:lnTo>
                <a:lnTo>
                  <a:pt x="4128022" y="437161"/>
                </a:lnTo>
                <a:lnTo>
                  <a:pt x="0" y="43716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86495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1900353" y="4678112"/>
            <a:ext cx="4113179" cy="4087473"/>
            <a:chOff x="0" y="0"/>
            <a:chExt cx="1279723" cy="127172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79723" cy="1271725"/>
            </a:xfrm>
            <a:custGeom>
              <a:avLst/>
              <a:gdLst/>
              <a:ahLst/>
              <a:cxnLst/>
              <a:rect r="r" b="b" t="t" l="l"/>
              <a:pathLst>
                <a:path h="1271725" w="1279723">
                  <a:moveTo>
                    <a:pt x="0" y="0"/>
                  </a:moveTo>
                  <a:lnTo>
                    <a:pt x="1279723" y="0"/>
                  </a:lnTo>
                  <a:lnTo>
                    <a:pt x="1279723" y="1271725"/>
                  </a:lnTo>
                  <a:lnTo>
                    <a:pt x="0" y="1271725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1279723" cy="1328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114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7080191" y="8765585"/>
            <a:ext cx="4128022" cy="437161"/>
          </a:xfrm>
          <a:custGeom>
            <a:avLst/>
            <a:gdLst/>
            <a:ahLst/>
            <a:cxnLst/>
            <a:rect r="r" b="b" t="t" l="l"/>
            <a:pathLst>
              <a:path h="437161" w="4128022">
                <a:moveTo>
                  <a:pt x="0" y="0"/>
                </a:moveTo>
                <a:lnTo>
                  <a:pt x="4128021" y="0"/>
                </a:lnTo>
                <a:lnTo>
                  <a:pt x="4128021" y="437161"/>
                </a:lnTo>
                <a:lnTo>
                  <a:pt x="0" y="43716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86495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7095033" y="4678112"/>
            <a:ext cx="4113179" cy="4087473"/>
            <a:chOff x="0" y="0"/>
            <a:chExt cx="1279723" cy="127172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279723" cy="1271725"/>
            </a:xfrm>
            <a:custGeom>
              <a:avLst/>
              <a:gdLst/>
              <a:ahLst/>
              <a:cxnLst/>
              <a:rect r="r" b="b" t="t" l="l"/>
              <a:pathLst>
                <a:path h="1271725" w="1279723">
                  <a:moveTo>
                    <a:pt x="0" y="0"/>
                  </a:moveTo>
                  <a:lnTo>
                    <a:pt x="1279723" y="0"/>
                  </a:lnTo>
                  <a:lnTo>
                    <a:pt x="1279723" y="1271725"/>
                  </a:lnTo>
                  <a:lnTo>
                    <a:pt x="0" y="1271725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57150"/>
              <a:ext cx="1279723" cy="1328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114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2274468" y="8765585"/>
            <a:ext cx="4128022" cy="437161"/>
          </a:xfrm>
          <a:custGeom>
            <a:avLst/>
            <a:gdLst/>
            <a:ahLst/>
            <a:cxnLst/>
            <a:rect r="r" b="b" t="t" l="l"/>
            <a:pathLst>
              <a:path h="437161" w="4128022">
                <a:moveTo>
                  <a:pt x="0" y="0"/>
                </a:moveTo>
                <a:lnTo>
                  <a:pt x="4128022" y="0"/>
                </a:lnTo>
                <a:lnTo>
                  <a:pt x="4128022" y="437161"/>
                </a:lnTo>
                <a:lnTo>
                  <a:pt x="0" y="43716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86495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2289311" y="4678112"/>
            <a:ext cx="4113179" cy="4087473"/>
            <a:chOff x="0" y="0"/>
            <a:chExt cx="1279723" cy="1271725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279723" cy="1271725"/>
            </a:xfrm>
            <a:custGeom>
              <a:avLst/>
              <a:gdLst/>
              <a:ahLst/>
              <a:cxnLst/>
              <a:rect r="r" b="b" t="t" l="l"/>
              <a:pathLst>
                <a:path h="1271725" w="1279723">
                  <a:moveTo>
                    <a:pt x="0" y="0"/>
                  </a:moveTo>
                  <a:lnTo>
                    <a:pt x="1279723" y="0"/>
                  </a:lnTo>
                  <a:lnTo>
                    <a:pt x="1279723" y="1271725"/>
                  </a:lnTo>
                  <a:lnTo>
                    <a:pt x="0" y="1271725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57150"/>
              <a:ext cx="1279723" cy="1328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114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3321316" y="3653528"/>
            <a:ext cx="2049168" cy="2049168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114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8119617" y="3653528"/>
            <a:ext cx="2049168" cy="2049168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114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2933709" y="3653528"/>
            <a:ext cx="2049168" cy="2049168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114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25" id="25"/>
          <p:cNvSpPr/>
          <p:nvPr/>
        </p:nvSpPr>
        <p:spPr>
          <a:xfrm flipH="false" flipV="false" rot="0">
            <a:off x="3732628" y="4016965"/>
            <a:ext cx="1211702" cy="1322294"/>
          </a:xfrm>
          <a:custGeom>
            <a:avLst/>
            <a:gdLst/>
            <a:ahLst/>
            <a:cxnLst/>
            <a:rect r="r" b="b" t="t" l="l"/>
            <a:pathLst>
              <a:path h="1322294" w="1211702">
                <a:moveTo>
                  <a:pt x="0" y="0"/>
                </a:moveTo>
                <a:lnTo>
                  <a:pt x="1211702" y="0"/>
                </a:lnTo>
                <a:lnTo>
                  <a:pt x="1211702" y="1322294"/>
                </a:lnTo>
                <a:lnTo>
                  <a:pt x="0" y="132229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8563658" y="4016965"/>
            <a:ext cx="1160684" cy="1393835"/>
          </a:xfrm>
          <a:custGeom>
            <a:avLst/>
            <a:gdLst/>
            <a:ahLst/>
            <a:cxnLst/>
            <a:rect r="r" b="b" t="t" l="l"/>
            <a:pathLst>
              <a:path h="1393835" w="1160684">
                <a:moveTo>
                  <a:pt x="0" y="0"/>
                </a:moveTo>
                <a:lnTo>
                  <a:pt x="1160684" y="0"/>
                </a:lnTo>
                <a:lnTo>
                  <a:pt x="1160684" y="1393835"/>
                </a:lnTo>
                <a:lnTo>
                  <a:pt x="0" y="139383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13272985" y="3986188"/>
            <a:ext cx="1353071" cy="1353071"/>
          </a:xfrm>
          <a:custGeom>
            <a:avLst/>
            <a:gdLst/>
            <a:ahLst/>
            <a:cxnLst/>
            <a:rect r="r" b="b" t="t" l="l"/>
            <a:pathLst>
              <a:path h="1353071" w="1353071">
                <a:moveTo>
                  <a:pt x="0" y="0"/>
                </a:moveTo>
                <a:lnTo>
                  <a:pt x="1353071" y="0"/>
                </a:lnTo>
                <a:lnTo>
                  <a:pt x="1353071" y="1353071"/>
                </a:lnTo>
                <a:lnTo>
                  <a:pt x="0" y="135307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8" id="28"/>
          <p:cNvSpPr txBox="true"/>
          <p:nvPr/>
        </p:nvSpPr>
        <p:spPr>
          <a:xfrm rot="0">
            <a:off x="2343797" y="1155414"/>
            <a:ext cx="13617940" cy="15941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3015"/>
              </a:lnSpc>
              <a:spcBef>
                <a:spcPct val="0"/>
              </a:spcBef>
            </a:pPr>
            <a:r>
              <a:rPr lang="en-US" sz="9431" spc="924">
                <a:solidFill>
                  <a:srgbClr val="231F20"/>
                </a:solidFill>
                <a:latin typeface="Oswald Bold"/>
              </a:rPr>
              <a:t>FUTURE TRENDS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2574589" y="5624704"/>
            <a:ext cx="3542623" cy="17513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77"/>
              </a:lnSpc>
            </a:pPr>
            <a:r>
              <a:rPr lang="en-US" sz="1722" spc="168">
                <a:solidFill>
                  <a:srgbClr val="FFFBFB"/>
                </a:solidFill>
                <a:latin typeface="DM Sans"/>
              </a:rPr>
              <a:t>Leveraging edge computing to process data closer to its source, enabling real-time predictive maintenance capabilities​</a:t>
            </a:r>
          </a:p>
          <a:p>
            <a:pPr algn="ctr">
              <a:lnSpc>
                <a:spcPts val="2377"/>
              </a:lnSpc>
            </a:pPr>
          </a:p>
        </p:txBody>
      </p:sp>
      <p:sp>
        <p:nvSpPr>
          <p:cNvPr name="TextBox 30" id="30"/>
          <p:cNvSpPr txBox="true"/>
          <p:nvPr/>
        </p:nvSpPr>
        <p:spPr>
          <a:xfrm rot="0">
            <a:off x="7372688" y="5624704"/>
            <a:ext cx="3542623" cy="23418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77"/>
              </a:lnSpc>
            </a:pPr>
            <a:r>
              <a:rPr lang="en-US" sz="1722" spc="168">
                <a:solidFill>
                  <a:srgbClr val="FFFBFB"/>
                </a:solidFill>
                <a:latin typeface="DM Sans"/>
              </a:rPr>
              <a:t>Offering predictive maintenance solutions as a service, allowing organizations to access advanced maintenance capabilities without heavy upfront investments​</a:t>
            </a:r>
          </a:p>
          <a:p>
            <a:pPr algn="ctr">
              <a:lnSpc>
                <a:spcPts val="2377"/>
              </a:lnSpc>
            </a:pPr>
          </a:p>
        </p:txBody>
      </p:sp>
      <p:sp>
        <p:nvSpPr>
          <p:cNvPr name="TextBox 31" id="31"/>
          <p:cNvSpPr txBox="true"/>
          <p:nvPr/>
        </p:nvSpPr>
        <p:spPr>
          <a:xfrm rot="0">
            <a:off x="12178209" y="5624704"/>
            <a:ext cx="3542623" cy="20465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77"/>
              </a:lnSpc>
            </a:pPr>
            <a:r>
              <a:rPr lang="en-US" sz="1722" spc="168">
                <a:solidFill>
                  <a:srgbClr val="FFFBFB"/>
                </a:solidFill>
                <a:latin typeface="DM Sans"/>
              </a:rPr>
              <a:t>Continuous improvement and innovation in artificial intelligence and machine learning algorithms to enhance predictive maintenance accuracy and efficiency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2858454" y="7781814"/>
            <a:ext cx="2974893" cy="5208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08"/>
              </a:lnSpc>
              <a:spcBef>
                <a:spcPct val="0"/>
              </a:spcBef>
            </a:pPr>
            <a:r>
              <a:rPr lang="en-US" sz="3049" spc="298">
                <a:solidFill>
                  <a:srgbClr val="FDFBFB"/>
                </a:solidFill>
                <a:latin typeface="Oswald"/>
                <a:ea typeface="Oswald"/>
              </a:rPr>
              <a:t>TREND N°1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7665320" y="7781814"/>
            <a:ext cx="2974893" cy="5208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08"/>
              </a:lnSpc>
              <a:spcBef>
                <a:spcPct val="0"/>
              </a:spcBef>
            </a:pPr>
            <a:r>
              <a:rPr lang="en-US" sz="3049" spc="298">
                <a:solidFill>
                  <a:srgbClr val="FDFBFB"/>
                </a:solidFill>
                <a:latin typeface="Oswald"/>
                <a:ea typeface="Oswald"/>
              </a:rPr>
              <a:t>TREND N°2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2475037" y="7781814"/>
            <a:ext cx="2974893" cy="5208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08"/>
              </a:lnSpc>
              <a:spcBef>
                <a:spcPct val="0"/>
              </a:spcBef>
            </a:pPr>
            <a:r>
              <a:rPr lang="en-US" sz="3049" spc="298">
                <a:solidFill>
                  <a:srgbClr val="FDFBFB"/>
                </a:solidFill>
                <a:latin typeface="Oswald"/>
                <a:ea typeface="Oswald"/>
              </a:rPr>
              <a:t>TREND N°3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580377">
            <a:off x="9407140" y="-9309963"/>
            <a:ext cx="24036383" cy="24664199"/>
          </a:xfrm>
          <a:custGeom>
            <a:avLst/>
            <a:gdLst/>
            <a:ahLst/>
            <a:cxnLst/>
            <a:rect r="r" b="b" t="t" l="l"/>
            <a:pathLst>
              <a:path h="24664199" w="24036383">
                <a:moveTo>
                  <a:pt x="0" y="0"/>
                </a:moveTo>
                <a:lnTo>
                  <a:pt x="24036383" y="0"/>
                </a:lnTo>
                <a:lnTo>
                  <a:pt x="24036383" y="24664198"/>
                </a:lnTo>
                <a:lnTo>
                  <a:pt x="0" y="246641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-4254153" y="7476061"/>
            <a:ext cx="11881594" cy="3564478"/>
          </a:xfrm>
          <a:custGeom>
            <a:avLst/>
            <a:gdLst/>
            <a:ahLst/>
            <a:cxnLst/>
            <a:rect r="r" b="b" t="t" l="l"/>
            <a:pathLst>
              <a:path h="3564478" w="11881594">
                <a:moveTo>
                  <a:pt x="11881594" y="0"/>
                </a:moveTo>
                <a:lnTo>
                  <a:pt x="0" y="0"/>
                </a:lnTo>
                <a:lnTo>
                  <a:pt x="0" y="3564478"/>
                </a:lnTo>
                <a:lnTo>
                  <a:pt x="11881594" y="3564478"/>
                </a:lnTo>
                <a:lnTo>
                  <a:pt x="11881594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608297" y="2341717"/>
            <a:ext cx="3679703" cy="1379888"/>
          </a:xfrm>
          <a:custGeom>
            <a:avLst/>
            <a:gdLst/>
            <a:ahLst/>
            <a:cxnLst/>
            <a:rect r="r" b="b" t="t" l="l"/>
            <a:pathLst>
              <a:path h="1379888" w="3679703">
                <a:moveTo>
                  <a:pt x="0" y="0"/>
                </a:moveTo>
                <a:lnTo>
                  <a:pt x="3679703" y="0"/>
                </a:lnTo>
                <a:lnTo>
                  <a:pt x="3679703" y="1379888"/>
                </a:lnTo>
                <a:lnTo>
                  <a:pt x="0" y="137988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372941" y="2860211"/>
            <a:ext cx="8097687" cy="32419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13015"/>
              </a:lnSpc>
              <a:spcBef>
                <a:spcPct val="0"/>
              </a:spcBef>
            </a:pPr>
            <a:r>
              <a:rPr lang="en-US" sz="9431" spc="924">
                <a:solidFill>
                  <a:srgbClr val="231F20"/>
                </a:solidFill>
                <a:latin typeface="Oswald Bold"/>
              </a:rPr>
              <a:t>THANK'S FOR WATCHING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7659121">
            <a:off x="-4012602" y="5585714"/>
            <a:ext cx="7629294" cy="7828566"/>
          </a:xfrm>
          <a:custGeom>
            <a:avLst/>
            <a:gdLst/>
            <a:ahLst/>
            <a:cxnLst/>
            <a:rect r="r" b="b" t="t" l="l"/>
            <a:pathLst>
              <a:path h="7828566" w="7629294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980992" y="819150"/>
            <a:ext cx="7634417" cy="21307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7469"/>
              </a:lnSpc>
            </a:pPr>
            <a:r>
              <a:rPr lang="en-US" sz="12658" spc="1240">
                <a:solidFill>
                  <a:srgbClr val="231F20"/>
                </a:solidFill>
                <a:latin typeface="Oswald Bold"/>
              </a:rPr>
              <a:t>CONTENT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2016048">
            <a:off x="12243487" y="-1005305"/>
            <a:ext cx="10749463" cy="2687366"/>
          </a:xfrm>
          <a:custGeom>
            <a:avLst/>
            <a:gdLst/>
            <a:ahLst/>
            <a:cxnLst/>
            <a:rect r="r" b="b" t="t" l="l"/>
            <a:pathLst>
              <a:path h="2687366" w="10749463">
                <a:moveTo>
                  <a:pt x="0" y="0"/>
                </a:moveTo>
                <a:lnTo>
                  <a:pt x="10749463" y="0"/>
                </a:lnTo>
                <a:lnTo>
                  <a:pt x="10749463" y="2687365"/>
                </a:lnTo>
                <a:lnTo>
                  <a:pt x="0" y="26873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4980992" y="3354797"/>
            <a:ext cx="1400485" cy="5511462"/>
            <a:chOff x="0" y="0"/>
            <a:chExt cx="368852" cy="145157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68852" cy="1451579"/>
            </a:xfrm>
            <a:custGeom>
              <a:avLst/>
              <a:gdLst/>
              <a:ahLst/>
              <a:cxnLst/>
              <a:rect r="r" b="b" t="t" l="l"/>
              <a:pathLst>
                <a:path h="1451579" w="368852">
                  <a:moveTo>
                    <a:pt x="0" y="0"/>
                  </a:moveTo>
                  <a:lnTo>
                    <a:pt x="368852" y="0"/>
                  </a:lnTo>
                  <a:lnTo>
                    <a:pt x="368852" y="1451579"/>
                  </a:lnTo>
                  <a:lnTo>
                    <a:pt x="0" y="1451579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19050"/>
              <a:ext cx="368852" cy="14706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5193025" y="3678284"/>
            <a:ext cx="937219" cy="65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>
                <a:solidFill>
                  <a:srgbClr val="363636"/>
                </a:solidFill>
                <a:latin typeface="Oswald Bold Italics"/>
              </a:rPr>
              <a:t>01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193025" y="4475404"/>
            <a:ext cx="937219" cy="65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>
                <a:solidFill>
                  <a:srgbClr val="363636"/>
                </a:solidFill>
                <a:latin typeface="Oswald Bold Italics"/>
              </a:rPr>
              <a:t>02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193025" y="5356561"/>
            <a:ext cx="937219" cy="65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>
                <a:solidFill>
                  <a:srgbClr val="363636"/>
                </a:solidFill>
                <a:latin typeface="Oswald Bold Italics"/>
              </a:rPr>
              <a:t>03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193025" y="6153680"/>
            <a:ext cx="937219" cy="65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>
                <a:solidFill>
                  <a:srgbClr val="363636"/>
                </a:solidFill>
                <a:latin typeface="Oswald Bold Italics"/>
              </a:rPr>
              <a:t>04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212626" y="6946057"/>
            <a:ext cx="937219" cy="65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>
                <a:solidFill>
                  <a:srgbClr val="363636"/>
                </a:solidFill>
                <a:latin typeface="Oswald Bold Italics"/>
              </a:rPr>
              <a:t>05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212626" y="7777021"/>
            <a:ext cx="937219" cy="65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>
                <a:solidFill>
                  <a:srgbClr val="363636"/>
                </a:solidFill>
                <a:latin typeface="Oswald Bold Italics"/>
              </a:rPr>
              <a:t>06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720136" y="4580454"/>
            <a:ext cx="5790503" cy="418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231F20"/>
                </a:solidFill>
                <a:latin typeface="DM Sans"/>
              </a:rPr>
              <a:t>CHALLENGES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720136" y="5461612"/>
            <a:ext cx="6076629" cy="418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231F20"/>
                </a:solidFill>
                <a:latin typeface="DM Sans"/>
              </a:rPr>
              <a:t>DATA COLLECTION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720136" y="6258731"/>
            <a:ext cx="9361602" cy="418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231F20"/>
                </a:solidFill>
                <a:latin typeface="DM Sans"/>
              </a:rPr>
              <a:t>AI TECHNIQUES FOR PREDICTIVE MAINTENANCE​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720136" y="7051107"/>
            <a:ext cx="5790503" cy="418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231F20"/>
                </a:solidFill>
                <a:latin typeface="DM Sans"/>
              </a:rPr>
              <a:t>IMPLEMENTATION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6720136" y="7936381"/>
            <a:ext cx="6076629" cy="418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231F20"/>
                </a:solidFill>
                <a:latin typeface="DM Sans"/>
              </a:rPr>
              <a:t>FUTURE TRENDS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6720136" y="3783335"/>
            <a:ext cx="5790503" cy="418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DM Sans"/>
              </a:rPr>
              <a:t>OVERVIEW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3662994" y="337474"/>
            <a:ext cx="4296549" cy="9570246"/>
            <a:chOff x="0" y="0"/>
            <a:chExt cx="1131601" cy="252055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131601" cy="2520559"/>
            </a:xfrm>
            <a:custGeom>
              <a:avLst/>
              <a:gdLst/>
              <a:ahLst/>
              <a:cxnLst/>
              <a:rect r="r" b="b" t="t" l="l"/>
              <a:pathLst>
                <a:path h="2520559" w="1131601">
                  <a:moveTo>
                    <a:pt x="0" y="0"/>
                  </a:moveTo>
                  <a:lnTo>
                    <a:pt x="1131601" y="0"/>
                  </a:lnTo>
                  <a:lnTo>
                    <a:pt x="1131601" y="2520559"/>
                  </a:lnTo>
                  <a:lnTo>
                    <a:pt x="0" y="2520559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1131601" cy="25396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2142191" y="4828880"/>
            <a:ext cx="9752965" cy="1032847"/>
          </a:xfrm>
          <a:custGeom>
            <a:avLst/>
            <a:gdLst/>
            <a:ahLst/>
            <a:cxnLst/>
            <a:rect r="r" b="b" t="t" l="l"/>
            <a:pathLst>
              <a:path h="1032847" w="9752965">
                <a:moveTo>
                  <a:pt x="0" y="0"/>
                </a:moveTo>
                <a:lnTo>
                  <a:pt x="9752965" y="0"/>
                </a:lnTo>
                <a:lnTo>
                  <a:pt x="9752965" y="1032847"/>
                </a:lnTo>
                <a:lnTo>
                  <a:pt x="0" y="10328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86495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758785" y="1049603"/>
            <a:ext cx="6176060" cy="8208697"/>
          </a:xfrm>
          <a:custGeom>
            <a:avLst/>
            <a:gdLst/>
            <a:ahLst/>
            <a:cxnLst/>
            <a:rect r="r" b="b" t="t" l="l"/>
            <a:pathLst>
              <a:path h="8208697" w="6176060">
                <a:moveTo>
                  <a:pt x="0" y="0"/>
                </a:moveTo>
                <a:lnTo>
                  <a:pt x="6176060" y="0"/>
                </a:lnTo>
                <a:lnTo>
                  <a:pt x="6176060" y="8208697"/>
                </a:lnTo>
                <a:lnTo>
                  <a:pt x="0" y="820869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9746" t="0" r="-49746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2142191" y="3396305"/>
            <a:ext cx="9610044" cy="5217765"/>
            <a:chOff x="0" y="0"/>
            <a:chExt cx="3682024" cy="199915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682024" cy="1999151"/>
            </a:xfrm>
            <a:custGeom>
              <a:avLst/>
              <a:gdLst/>
              <a:ahLst/>
              <a:cxnLst/>
              <a:rect r="r" b="b" t="t" l="l"/>
              <a:pathLst>
                <a:path h="1999151" w="3682024">
                  <a:moveTo>
                    <a:pt x="0" y="0"/>
                  </a:moveTo>
                  <a:lnTo>
                    <a:pt x="3682024" y="0"/>
                  </a:lnTo>
                  <a:lnTo>
                    <a:pt x="3682024" y="1999151"/>
                  </a:lnTo>
                  <a:lnTo>
                    <a:pt x="0" y="1999151"/>
                  </a:lnTo>
                  <a:close/>
                </a:path>
              </a:pathLst>
            </a:custGeom>
            <a:solidFill>
              <a:srgbClr val="EFEFE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19050"/>
              <a:ext cx="3682024" cy="20182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2474235" y="3673321"/>
            <a:ext cx="1156649" cy="1173721"/>
          </a:xfrm>
          <a:custGeom>
            <a:avLst/>
            <a:gdLst/>
            <a:ahLst/>
            <a:cxnLst/>
            <a:rect r="r" b="b" t="t" l="l"/>
            <a:pathLst>
              <a:path h="1173721" w="1156649">
                <a:moveTo>
                  <a:pt x="0" y="0"/>
                </a:moveTo>
                <a:lnTo>
                  <a:pt x="1156649" y="0"/>
                </a:lnTo>
                <a:lnTo>
                  <a:pt x="1156649" y="1173721"/>
                </a:lnTo>
                <a:lnTo>
                  <a:pt x="0" y="117372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2142191" y="5777447"/>
            <a:ext cx="9610044" cy="1948998"/>
            <a:chOff x="0" y="0"/>
            <a:chExt cx="3682024" cy="746746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3682024" cy="746746"/>
            </a:xfrm>
            <a:custGeom>
              <a:avLst/>
              <a:gdLst/>
              <a:ahLst/>
              <a:cxnLst/>
              <a:rect r="r" b="b" t="t" l="l"/>
              <a:pathLst>
                <a:path h="746746" w="3682024">
                  <a:moveTo>
                    <a:pt x="0" y="0"/>
                  </a:moveTo>
                  <a:lnTo>
                    <a:pt x="3682024" y="0"/>
                  </a:lnTo>
                  <a:lnTo>
                    <a:pt x="3682024" y="746746"/>
                  </a:lnTo>
                  <a:lnTo>
                    <a:pt x="0" y="746746"/>
                  </a:lnTo>
                  <a:close/>
                </a:path>
              </a:pathLst>
            </a:custGeom>
            <a:solidFill>
              <a:srgbClr val="EFEFEF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19050"/>
              <a:ext cx="3682024" cy="7657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2371799" y="6162574"/>
            <a:ext cx="1159455" cy="1178744"/>
          </a:xfrm>
          <a:custGeom>
            <a:avLst/>
            <a:gdLst/>
            <a:ahLst/>
            <a:cxnLst/>
            <a:rect r="r" b="b" t="t" l="l"/>
            <a:pathLst>
              <a:path h="1178744" w="1159455">
                <a:moveTo>
                  <a:pt x="0" y="0"/>
                </a:moveTo>
                <a:lnTo>
                  <a:pt x="1159455" y="0"/>
                </a:lnTo>
                <a:lnTo>
                  <a:pt x="1159455" y="1178744"/>
                </a:lnTo>
                <a:lnTo>
                  <a:pt x="0" y="117874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2142191" y="888605"/>
            <a:ext cx="7416941" cy="16863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3774"/>
              </a:lnSpc>
            </a:pPr>
            <a:r>
              <a:rPr lang="en-US" sz="9981" spc="978">
                <a:solidFill>
                  <a:srgbClr val="231F20"/>
                </a:solidFill>
                <a:latin typeface="Oswald Bold"/>
              </a:rPr>
              <a:t>OVERVIEW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3908899" y="3624745"/>
            <a:ext cx="7132181" cy="192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50"/>
              </a:lnSpc>
              <a:spcBef>
                <a:spcPct val="0"/>
              </a:spcBef>
            </a:pPr>
            <a:r>
              <a:rPr lang="en-US" sz="2210" spc="216">
                <a:solidFill>
                  <a:srgbClr val="231F20"/>
                </a:solidFill>
                <a:latin typeface="DM Sans"/>
              </a:rPr>
              <a:t>Predictive Maintenance refers to the practice of using data analysis tools and techniques to predict when equipment failure might occur, allowing for timely maintenance to prevent downtime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3908899" y="5917489"/>
            <a:ext cx="7132181" cy="26965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50"/>
              </a:lnSpc>
            </a:pPr>
            <a:r>
              <a:rPr lang="en-US" sz="2210" spc="216">
                <a:solidFill>
                  <a:srgbClr val="231F20"/>
                </a:solidFill>
                <a:latin typeface="DM Sans"/>
              </a:rPr>
              <a:t>Traditional vs. Data-Driven Approach: Traditional maintenance relies on fixed schedules or reactive responses to failures, while data-driven PM utilizes real-time data and advanced analytics for proactive maintenance​</a:t>
            </a:r>
          </a:p>
          <a:p>
            <a:pPr algn="l" marL="0" indent="0" lvl="0">
              <a:lnSpc>
                <a:spcPts val="3050"/>
              </a:lnSpc>
              <a:spcBef>
                <a:spcPct val="0"/>
              </a:spcBef>
            </a:pPr>
          </a:p>
        </p:txBody>
      </p:sp>
      <p:sp>
        <p:nvSpPr>
          <p:cNvPr name="Freeform 19" id="19"/>
          <p:cNvSpPr/>
          <p:nvPr/>
        </p:nvSpPr>
        <p:spPr>
          <a:xfrm flipH="false" flipV="false" rot="0">
            <a:off x="-2779578" y="7341318"/>
            <a:ext cx="7616557" cy="7815497"/>
          </a:xfrm>
          <a:custGeom>
            <a:avLst/>
            <a:gdLst/>
            <a:ahLst/>
            <a:cxnLst/>
            <a:rect r="r" b="b" t="t" l="l"/>
            <a:pathLst>
              <a:path h="7815497" w="761655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307472" y="6672678"/>
            <a:ext cx="7673056" cy="7673056"/>
          </a:xfrm>
          <a:custGeom>
            <a:avLst/>
            <a:gdLst/>
            <a:ahLst/>
            <a:cxnLst/>
            <a:rect r="r" b="b" t="t" l="l"/>
            <a:pathLst>
              <a:path h="7673056" w="7673056">
                <a:moveTo>
                  <a:pt x="0" y="0"/>
                </a:moveTo>
                <a:lnTo>
                  <a:pt x="7673056" y="0"/>
                </a:lnTo>
                <a:lnTo>
                  <a:pt x="7673056" y="7673056"/>
                </a:lnTo>
                <a:lnTo>
                  <a:pt x="0" y="76730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024816" y="5501099"/>
            <a:ext cx="2238367" cy="2238367"/>
          </a:xfrm>
          <a:custGeom>
            <a:avLst/>
            <a:gdLst/>
            <a:ahLst/>
            <a:cxnLst/>
            <a:rect r="r" b="b" t="t" l="l"/>
            <a:pathLst>
              <a:path h="2238367" w="2238367">
                <a:moveTo>
                  <a:pt x="0" y="0"/>
                </a:moveTo>
                <a:lnTo>
                  <a:pt x="2238368" y="0"/>
                </a:lnTo>
                <a:lnTo>
                  <a:pt x="2238368" y="2238367"/>
                </a:lnTo>
                <a:lnTo>
                  <a:pt x="0" y="223836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663659" y="6071953"/>
            <a:ext cx="960682" cy="1052540"/>
          </a:xfrm>
          <a:custGeom>
            <a:avLst/>
            <a:gdLst/>
            <a:ahLst/>
            <a:cxnLst/>
            <a:rect r="r" b="b" t="t" l="l"/>
            <a:pathLst>
              <a:path h="1052540" w="960682">
                <a:moveTo>
                  <a:pt x="0" y="0"/>
                </a:moveTo>
                <a:lnTo>
                  <a:pt x="960682" y="0"/>
                </a:lnTo>
                <a:lnTo>
                  <a:pt x="960682" y="1052541"/>
                </a:lnTo>
                <a:lnTo>
                  <a:pt x="0" y="105254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539534" y="7377531"/>
            <a:ext cx="2238367" cy="2238367"/>
          </a:xfrm>
          <a:custGeom>
            <a:avLst/>
            <a:gdLst/>
            <a:ahLst/>
            <a:cxnLst/>
            <a:rect r="r" b="b" t="t" l="l"/>
            <a:pathLst>
              <a:path h="2238367" w="2238367">
                <a:moveTo>
                  <a:pt x="0" y="0"/>
                </a:moveTo>
                <a:lnTo>
                  <a:pt x="2238367" y="0"/>
                </a:lnTo>
                <a:lnTo>
                  <a:pt x="2238367" y="2238368"/>
                </a:lnTo>
                <a:lnTo>
                  <a:pt x="0" y="22383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510099" y="7377531"/>
            <a:ext cx="2238367" cy="2238367"/>
          </a:xfrm>
          <a:custGeom>
            <a:avLst/>
            <a:gdLst/>
            <a:ahLst/>
            <a:cxnLst/>
            <a:rect r="r" b="b" t="t" l="l"/>
            <a:pathLst>
              <a:path h="2238367" w="2238367">
                <a:moveTo>
                  <a:pt x="0" y="0"/>
                </a:moveTo>
                <a:lnTo>
                  <a:pt x="2238367" y="0"/>
                </a:lnTo>
                <a:lnTo>
                  <a:pt x="2238367" y="2238368"/>
                </a:lnTo>
                <a:lnTo>
                  <a:pt x="0" y="22383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4994936" y="7891202"/>
            <a:ext cx="1268693" cy="1211025"/>
          </a:xfrm>
          <a:custGeom>
            <a:avLst/>
            <a:gdLst/>
            <a:ahLst/>
            <a:cxnLst/>
            <a:rect r="r" b="b" t="t" l="l"/>
            <a:pathLst>
              <a:path h="1211025" w="1268693">
                <a:moveTo>
                  <a:pt x="0" y="0"/>
                </a:moveTo>
                <a:lnTo>
                  <a:pt x="1268693" y="0"/>
                </a:lnTo>
                <a:lnTo>
                  <a:pt x="1268693" y="1211025"/>
                </a:lnTo>
                <a:lnTo>
                  <a:pt x="0" y="121102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106315" y="7936159"/>
            <a:ext cx="1104804" cy="1121111"/>
          </a:xfrm>
          <a:custGeom>
            <a:avLst/>
            <a:gdLst/>
            <a:ahLst/>
            <a:cxnLst/>
            <a:rect r="r" b="b" t="t" l="l"/>
            <a:pathLst>
              <a:path h="1121111" w="1104804">
                <a:moveTo>
                  <a:pt x="0" y="0"/>
                </a:moveTo>
                <a:lnTo>
                  <a:pt x="1104805" y="0"/>
                </a:lnTo>
                <a:lnTo>
                  <a:pt x="1104805" y="1121111"/>
                </a:lnTo>
                <a:lnTo>
                  <a:pt x="0" y="112111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774426" y="3206190"/>
            <a:ext cx="3474003" cy="647719"/>
            <a:chOff x="0" y="0"/>
            <a:chExt cx="914964" cy="17059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914964" cy="170593"/>
            </a:xfrm>
            <a:custGeom>
              <a:avLst/>
              <a:gdLst/>
              <a:ahLst/>
              <a:cxnLst/>
              <a:rect r="r" b="b" t="t" l="l"/>
              <a:pathLst>
                <a:path h="170593" w="914964">
                  <a:moveTo>
                    <a:pt x="0" y="0"/>
                  </a:moveTo>
                  <a:lnTo>
                    <a:pt x="914964" y="0"/>
                  </a:lnTo>
                  <a:lnTo>
                    <a:pt x="914964" y="170593"/>
                  </a:lnTo>
                  <a:lnTo>
                    <a:pt x="0" y="170593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57150"/>
              <a:ext cx="914964" cy="2277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114"/>
                </a:lnSpc>
                <a:spcBef>
                  <a:spcPct val="0"/>
                </a:spcBef>
              </a:pPr>
              <a:r>
                <a:rPr lang="en-US" sz="2981" spc="29">
                  <a:solidFill>
                    <a:srgbClr val="FFFFFF"/>
                  </a:solidFill>
                  <a:latin typeface="DM Sans Bold"/>
                  <a:ea typeface="DM Sans Bold"/>
                </a:rPr>
                <a:t>Challenge° 1</a:t>
              </a: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2887170" y="1277407"/>
            <a:ext cx="11552977" cy="11667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587"/>
              </a:lnSpc>
            </a:pPr>
            <a:r>
              <a:rPr lang="en-US" sz="6947" spc="368">
                <a:solidFill>
                  <a:srgbClr val="231F20"/>
                </a:solidFill>
                <a:latin typeface="Oswald Bold"/>
              </a:rPr>
              <a:t>CHALLENGES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830975" y="4045241"/>
            <a:ext cx="3360904" cy="20495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774"/>
              </a:lnSpc>
              <a:spcBef>
                <a:spcPct val="0"/>
              </a:spcBef>
            </a:pPr>
            <a:r>
              <a:rPr lang="en-US" sz="2010" spc="197">
                <a:solidFill>
                  <a:srgbClr val="231F20"/>
                </a:solidFill>
                <a:latin typeface="DM Sans"/>
              </a:rPr>
              <a:t>Reactive Maintenance: Addressing issues only after they occur, leading to downtime and increased repair costs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7218805" y="3206190"/>
            <a:ext cx="3474003" cy="647719"/>
            <a:chOff x="0" y="0"/>
            <a:chExt cx="914964" cy="170593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914964" cy="170593"/>
            </a:xfrm>
            <a:custGeom>
              <a:avLst/>
              <a:gdLst/>
              <a:ahLst/>
              <a:cxnLst/>
              <a:rect r="r" b="b" t="t" l="l"/>
              <a:pathLst>
                <a:path h="170593" w="914964">
                  <a:moveTo>
                    <a:pt x="0" y="0"/>
                  </a:moveTo>
                  <a:lnTo>
                    <a:pt x="914964" y="0"/>
                  </a:lnTo>
                  <a:lnTo>
                    <a:pt x="914964" y="170593"/>
                  </a:lnTo>
                  <a:lnTo>
                    <a:pt x="0" y="170593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57150"/>
              <a:ext cx="914964" cy="2277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114"/>
                </a:lnSpc>
                <a:spcBef>
                  <a:spcPct val="0"/>
                </a:spcBef>
              </a:pPr>
              <a:r>
                <a:rPr lang="en-US" sz="2981" spc="29">
                  <a:solidFill>
                    <a:srgbClr val="FFFFFF"/>
                  </a:solidFill>
                  <a:latin typeface="DM Sans Bold"/>
                  <a:ea typeface="DM Sans Bold"/>
                </a:rPr>
                <a:t>Challenge n° 2</a:t>
              </a: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6138875" y="4042536"/>
            <a:ext cx="6254887" cy="1363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774"/>
              </a:lnSpc>
              <a:spcBef>
                <a:spcPct val="0"/>
              </a:spcBef>
            </a:pPr>
            <a:r>
              <a:rPr lang="en-US" sz="2010" spc="197">
                <a:solidFill>
                  <a:srgbClr val="231F20"/>
                </a:solidFill>
                <a:latin typeface="DM Sans"/>
              </a:rPr>
              <a:t>Scheduled Maintenance: Performing maintenance based on fixed schedules, which may lead to unnecessary maintenance or missed critical issues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13284209" y="3206190"/>
            <a:ext cx="3474003" cy="647719"/>
            <a:chOff x="0" y="0"/>
            <a:chExt cx="914964" cy="170593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914964" cy="170593"/>
            </a:xfrm>
            <a:custGeom>
              <a:avLst/>
              <a:gdLst/>
              <a:ahLst/>
              <a:cxnLst/>
              <a:rect r="r" b="b" t="t" l="l"/>
              <a:pathLst>
                <a:path h="170593" w="914964">
                  <a:moveTo>
                    <a:pt x="0" y="0"/>
                  </a:moveTo>
                  <a:lnTo>
                    <a:pt x="914964" y="0"/>
                  </a:lnTo>
                  <a:lnTo>
                    <a:pt x="914964" y="170593"/>
                  </a:lnTo>
                  <a:lnTo>
                    <a:pt x="0" y="170593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57150"/>
              <a:ext cx="914964" cy="2277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114"/>
                </a:lnSpc>
                <a:spcBef>
                  <a:spcPct val="0"/>
                </a:spcBef>
              </a:pPr>
              <a:r>
                <a:rPr lang="en-US" sz="2981" spc="29">
                  <a:solidFill>
                    <a:srgbClr val="FFFFFF"/>
                  </a:solidFill>
                  <a:latin typeface="DM Sans Bold"/>
                  <a:ea typeface="DM Sans Bold"/>
                </a:rPr>
                <a:t>Challenge n° 3</a:t>
              </a: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13340758" y="4045241"/>
            <a:ext cx="3360904" cy="17066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774"/>
              </a:lnSpc>
              <a:spcBef>
                <a:spcPct val="0"/>
              </a:spcBef>
            </a:pPr>
            <a:r>
              <a:rPr lang="en-US" sz="2010" spc="197">
                <a:solidFill>
                  <a:srgbClr val="231F20"/>
                </a:solidFill>
                <a:latin typeface="DM Sans"/>
              </a:rPr>
              <a:t>Unplanned Downtime: Unexpected equipment failures causing production delays and revenue loss​</a:t>
            </a:r>
          </a:p>
        </p:txBody>
      </p:sp>
      <p:sp>
        <p:nvSpPr>
          <p:cNvPr name="Freeform 23" id="23"/>
          <p:cNvSpPr/>
          <p:nvPr/>
        </p:nvSpPr>
        <p:spPr>
          <a:xfrm flipH="false" flipV="false" rot="0">
            <a:off x="14479722" y="-4833750"/>
            <a:ext cx="7616557" cy="7815497"/>
          </a:xfrm>
          <a:custGeom>
            <a:avLst/>
            <a:gdLst/>
            <a:ahLst/>
            <a:cxnLst/>
            <a:rect r="r" b="b" t="t" l="l"/>
            <a:pathLst>
              <a:path h="7815497" w="761655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-4176364">
            <a:off x="-4105129" y="6530238"/>
            <a:ext cx="7616557" cy="7815497"/>
          </a:xfrm>
          <a:custGeom>
            <a:avLst/>
            <a:gdLst/>
            <a:ahLst/>
            <a:cxnLst/>
            <a:rect r="r" b="b" t="t" l="l"/>
            <a:pathLst>
              <a:path h="7815497" w="7616557">
                <a:moveTo>
                  <a:pt x="0" y="0"/>
                </a:moveTo>
                <a:lnTo>
                  <a:pt x="7616556" y="0"/>
                </a:lnTo>
                <a:lnTo>
                  <a:pt x="7616556" y="7815496"/>
                </a:lnTo>
                <a:lnTo>
                  <a:pt x="0" y="781549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3086100"/>
            <a:chOff x="0" y="0"/>
            <a:chExt cx="4816593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812800"/>
            </a:xfrm>
            <a:custGeom>
              <a:avLst/>
              <a:gdLst/>
              <a:ahLst/>
              <a:cxnLst/>
              <a:rect r="r" b="b" t="t" l="l"/>
              <a:pathLst>
                <a:path h="812800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4816593" cy="831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3451022" y="-4729397"/>
            <a:ext cx="7616557" cy="7815497"/>
          </a:xfrm>
          <a:custGeom>
            <a:avLst/>
            <a:gdLst/>
            <a:ahLst/>
            <a:cxnLst/>
            <a:rect r="r" b="b" t="t" l="l"/>
            <a:pathLst>
              <a:path h="7815497" w="761655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2851369" y="-3442596"/>
            <a:ext cx="6709932" cy="6885191"/>
          </a:xfrm>
          <a:custGeom>
            <a:avLst/>
            <a:gdLst/>
            <a:ahLst/>
            <a:cxnLst/>
            <a:rect r="r" b="b" t="t" l="l"/>
            <a:pathLst>
              <a:path h="6885191" w="6709932">
                <a:moveTo>
                  <a:pt x="0" y="0"/>
                </a:moveTo>
                <a:lnTo>
                  <a:pt x="6709932" y="0"/>
                </a:lnTo>
                <a:lnTo>
                  <a:pt x="6709932" y="6885192"/>
                </a:lnTo>
                <a:lnTo>
                  <a:pt x="0" y="68851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163000" y="3875422"/>
            <a:ext cx="4473739" cy="2443073"/>
          </a:xfrm>
          <a:custGeom>
            <a:avLst/>
            <a:gdLst/>
            <a:ahLst/>
            <a:cxnLst/>
            <a:rect r="r" b="b" t="t" l="l"/>
            <a:pathLst>
              <a:path h="2443073" w="4473739">
                <a:moveTo>
                  <a:pt x="0" y="0"/>
                </a:moveTo>
                <a:lnTo>
                  <a:pt x="4473739" y="0"/>
                </a:lnTo>
                <a:lnTo>
                  <a:pt x="4473739" y="2443073"/>
                </a:lnTo>
                <a:lnTo>
                  <a:pt x="0" y="244307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3528" r="0" b="-18474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2163000" y="3442596"/>
            <a:ext cx="4473739" cy="636748"/>
            <a:chOff x="0" y="0"/>
            <a:chExt cx="1178269" cy="16770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178269" cy="167703"/>
            </a:xfrm>
            <a:custGeom>
              <a:avLst/>
              <a:gdLst/>
              <a:ahLst/>
              <a:cxnLst/>
              <a:rect r="r" b="b" t="t" l="l"/>
              <a:pathLst>
                <a:path h="167703" w="1178269">
                  <a:moveTo>
                    <a:pt x="0" y="0"/>
                  </a:moveTo>
                  <a:lnTo>
                    <a:pt x="1178269" y="0"/>
                  </a:lnTo>
                  <a:lnTo>
                    <a:pt x="1178269" y="167703"/>
                  </a:lnTo>
                  <a:lnTo>
                    <a:pt x="0" y="167703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57150"/>
              <a:ext cx="1178269" cy="2248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114"/>
                </a:lnSpc>
                <a:spcBef>
                  <a:spcPct val="0"/>
                </a:spcBef>
              </a:pPr>
              <a:r>
                <a:rPr lang="en-US" sz="2981" spc="29">
                  <a:solidFill>
                    <a:srgbClr val="FFFFFF"/>
                  </a:solidFill>
                  <a:latin typeface="DM Sans Italics"/>
                </a:rPr>
                <a:t>Mission</a:t>
              </a: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3690980" y="1232286"/>
            <a:ext cx="10906040" cy="13499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82"/>
              </a:lnSpc>
            </a:pPr>
            <a:r>
              <a:rPr lang="en-US" sz="8030" spc="786">
                <a:solidFill>
                  <a:srgbClr val="FFFFFF"/>
                </a:solidFill>
                <a:latin typeface="Oswald Bold"/>
              </a:rPr>
              <a:t>DATA COLLECTION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6893475" y="3442596"/>
            <a:ext cx="9034431" cy="2875899"/>
            <a:chOff x="0" y="0"/>
            <a:chExt cx="1744696" cy="555383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744696" cy="555383"/>
            </a:xfrm>
            <a:custGeom>
              <a:avLst/>
              <a:gdLst/>
              <a:ahLst/>
              <a:cxnLst/>
              <a:rect r="r" b="b" t="t" l="l"/>
              <a:pathLst>
                <a:path h="555383" w="1744696">
                  <a:moveTo>
                    <a:pt x="0" y="0"/>
                  </a:moveTo>
                  <a:lnTo>
                    <a:pt x="1744696" y="0"/>
                  </a:lnTo>
                  <a:lnTo>
                    <a:pt x="1744696" y="555383"/>
                  </a:lnTo>
                  <a:lnTo>
                    <a:pt x="0" y="55538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19050"/>
              <a:ext cx="1744696" cy="574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6984097" y="3503257"/>
            <a:ext cx="8900334" cy="27249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27768" indent="-213884" lvl="1">
              <a:lnSpc>
                <a:spcPts val="2734"/>
              </a:lnSpc>
              <a:buFont typeface="Arial"/>
              <a:buChar char="•"/>
            </a:pPr>
            <a:r>
              <a:rPr lang="en-US" sz="1981" spc="194">
                <a:solidFill>
                  <a:srgbClr val="231F20"/>
                </a:solidFill>
                <a:latin typeface="DM Sans"/>
              </a:rPr>
              <a:t>Sensor Data: Collecting real-time data from sensors embedded in equipment to monitor various parameters such as temperature, vibration, and pressure​</a:t>
            </a:r>
          </a:p>
          <a:p>
            <a:pPr marL="427768" indent="-213884" lvl="1">
              <a:lnSpc>
                <a:spcPts val="2734"/>
              </a:lnSpc>
              <a:buFont typeface="Arial"/>
              <a:buChar char="•"/>
            </a:pPr>
            <a:r>
              <a:rPr lang="en-US" sz="1981" spc="194">
                <a:solidFill>
                  <a:srgbClr val="231F20"/>
                </a:solidFill>
                <a:latin typeface="DM Sans"/>
              </a:rPr>
              <a:t>Equipment Logs: Recording equipment performance data, maintenance activities, and failure history for analysis</a:t>
            </a:r>
          </a:p>
          <a:p>
            <a:pPr marL="427768" indent="-213884" lvl="1">
              <a:lnSpc>
                <a:spcPts val="2734"/>
              </a:lnSpc>
              <a:buFont typeface="Arial"/>
              <a:buChar char="•"/>
            </a:pPr>
            <a:r>
              <a:rPr lang="en-US" sz="1981" spc="194">
                <a:solidFill>
                  <a:srgbClr val="231F20"/>
                </a:solidFill>
                <a:latin typeface="DM Sans"/>
              </a:rPr>
              <a:t>Historical Maintenance Records: Utilizing past maintenance records to identify patterns and trends in equipment failures and performance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0">
            <a:off x="11410691" y="6937093"/>
            <a:ext cx="4473739" cy="2443073"/>
          </a:xfrm>
          <a:custGeom>
            <a:avLst/>
            <a:gdLst/>
            <a:ahLst/>
            <a:cxnLst/>
            <a:rect r="r" b="b" t="t" l="l"/>
            <a:pathLst>
              <a:path h="2443073" w="4473739">
                <a:moveTo>
                  <a:pt x="0" y="0"/>
                </a:moveTo>
                <a:lnTo>
                  <a:pt x="4473739" y="0"/>
                </a:lnTo>
                <a:lnTo>
                  <a:pt x="4473739" y="2443073"/>
                </a:lnTo>
                <a:lnTo>
                  <a:pt x="0" y="244307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11039" r="0" b="-11039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11410691" y="6504266"/>
            <a:ext cx="4473739" cy="636748"/>
            <a:chOff x="0" y="0"/>
            <a:chExt cx="1178269" cy="167703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178269" cy="167703"/>
            </a:xfrm>
            <a:custGeom>
              <a:avLst/>
              <a:gdLst/>
              <a:ahLst/>
              <a:cxnLst/>
              <a:rect r="r" b="b" t="t" l="l"/>
              <a:pathLst>
                <a:path h="167703" w="1178269">
                  <a:moveTo>
                    <a:pt x="0" y="0"/>
                  </a:moveTo>
                  <a:lnTo>
                    <a:pt x="1178269" y="0"/>
                  </a:lnTo>
                  <a:lnTo>
                    <a:pt x="1178269" y="167703"/>
                  </a:lnTo>
                  <a:lnTo>
                    <a:pt x="0" y="167703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57150"/>
              <a:ext cx="1178269" cy="2248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114"/>
                </a:lnSpc>
                <a:spcBef>
                  <a:spcPct val="0"/>
                </a:spcBef>
              </a:pPr>
              <a:r>
                <a:rPr lang="en-US" sz="2981" spc="29">
                  <a:solidFill>
                    <a:srgbClr val="FFFFFF"/>
                  </a:solidFill>
                  <a:latin typeface="DM Sans Italics"/>
                </a:rPr>
                <a:t>Vision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2179166" y="6572062"/>
            <a:ext cx="9034431" cy="2808103"/>
            <a:chOff x="0" y="0"/>
            <a:chExt cx="1744696" cy="54229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744696" cy="542290"/>
            </a:xfrm>
            <a:custGeom>
              <a:avLst/>
              <a:gdLst/>
              <a:ahLst/>
              <a:cxnLst/>
              <a:rect r="r" b="b" t="t" l="l"/>
              <a:pathLst>
                <a:path h="542290" w="1744696">
                  <a:moveTo>
                    <a:pt x="0" y="0"/>
                  </a:moveTo>
                  <a:lnTo>
                    <a:pt x="1744696" y="0"/>
                  </a:lnTo>
                  <a:lnTo>
                    <a:pt x="1744696" y="542290"/>
                  </a:lnTo>
                  <a:lnTo>
                    <a:pt x="0" y="54229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0" y="-19050"/>
              <a:ext cx="1744696" cy="5613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24" id="24"/>
          <p:cNvSpPr txBox="true"/>
          <p:nvPr/>
        </p:nvSpPr>
        <p:spPr>
          <a:xfrm rot="0">
            <a:off x="2510357" y="6828977"/>
            <a:ext cx="8512431" cy="2041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27768" indent="-213884" lvl="1">
              <a:lnSpc>
                <a:spcPts val="2734"/>
              </a:lnSpc>
              <a:buFont typeface="Arial"/>
              <a:buChar char="•"/>
            </a:pPr>
            <a:r>
              <a:rPr lang="en-US" sz="1981" spc="194">
                <a:solidFill>
                  <a:srgbClr val="231F20"/>
                </a:solidFill>
                <a:latin typeface="DM Sans"/>
              </a:rPr>
              <a:t>Predictive Analytics: Using historical and real-time data to forecast future equipment failures and maintenance needs</a:t>
            </a:r>
          </a:p>
          <a:p>
            <a:pPr marL="427768" indent="-213884" lvl="1">
              <a:lnSpc>
                <a:spcPts val="2734"/>
              </a:lnSpc>
              <a:buFont typeface="Arial"/>
              <a:buChar char="•"/>
            </a:pPr>
            <a:r>
              <a:rPr lang="en-US" sz="1981" spc="194">
                <a:solidFill>
                  <a:srgbClr val="231F20"/>
                </a:solidFill>
                <a:latin typeface="DM Sans"/>
              </a:rPr>
              <a:t>Machine Learning Algorithms: Employing algorithms to analyze data patterns and predict maintenance requirements with higher accuracy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3407869">
            <a:off x="12052165" y="1118883"/>
            <a:ext cx="12471670" cy="5351480"/>
          </a:xfrm>
          <a:custGeom>
            <a:avLst/>
            <a:gdLst/>
            <a:ahLst/>
            <a:cxnLst/>
            <a:rect r="r" b="b" t="t" l="l"/>
            <a:pathLst>
              <a:path h="5351480" w="12471670">
                <a:moveTo>
                  <a:pt x="0" y="0"/>
                </a:moveTo>
                <a:lnTo>
                  <a:pt x="12471670" y="0"/>
                </a:lnTo>
                <a:lnTo>
                  <a:pt x="12471670" y="5351480"/>
                </a:lnTo>
                <a:lnTo>
                  <a:pt x="0" y="53514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489411" y="664311"/>
            <a:ext cx="6021895" cy="8876442"/>
          </a:xfrm>
          <a:custGeom>
            <a:avLst/>
            <a:gdLst/>
            <a:ahLst/>
            <a:cxnLst/>
            <a:rect r="r" b="b" t="t" l="l"/>
            <a:pathLst>
              <a:path h="8876442" w="6021895">
                <a:moveTo>
                  <a:pt x="0" y="0"/>
                </a:moveTo>
                <a:lnTo>
                  <a:pt x="6021895" y="0"/>
                </a:lnTo>
                <a:lnTo>
                  <a:pt x="6021895" y="8876442"/>
                </a:lnTo>
                <a:lnTo>
                  <a:pt x="0" y="887644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42054" t="0" r="-7905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203215" y="7962246"/>
            <a:ext cx="4876482" cy="516424"/>
          </a:xfrm>
          <a:custGeom>
            <a:avLst/>
            <a:gdLst/>
            <a:ahLst/>
            <a:cxnLst/>
            <a:rect r="r" b="b" t="t" l="l"/>
            <a:pathLst>
              <a:path h="516424" w="4876482">
                <a:moveTo>
                  <a:pt x="0" y="0"/>
                </a:moveTo>
                <a:lnTo>
                  <a:pt x="4876483" y="0"/>
                </a:lnTo>
                <a:lnTo>
                  <a:pt x="4876483" y="516423"/>
                </a:lnTo>
                <a:lnTo>
                  <a:pt x="0" y="51642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86495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8220749" y="3205532"/>
            <a:ext cx="4858949" cy="4794814"/>
            <a:chOff x="0" y="0"/>
            <a:chExt cx="1279723" cy="126283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79723" cy="1262832"/>
            </a:xfrm>
            <a:custGeom>
              <a:avLst/>
              <a:gdLst/>
              <a:ahLst/>
              <a:cxnLst/>
              <a:rect r="r" b="b" t="t" l="l"/>
              <a:pathLst>
                <a:path h="1262832" w="1279723">
                  <a:moveTo>
                    <a:pt x="0" y="0"/>
                  </a:moveTo>
                  <a:lnTo>
                    <a:pt x="1279723" y="0"/>
                  </a:lnTo>
                  <a:lnTo>
                    <a:pt x="1279723" y="1262832"/>
                  </a:lnTo>
                  <a:lnTo>
                    <a:pt x="0" y="1262832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1279723" cy="13199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114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3407869">
            <a:off x="-4696947" y="10150458"/>
            <a:ext cx="12471670" cy="5351480"/>
          </a:xfrm>
          <a:custGeom>
            <a:avLst/>
            <a:gdLst/>
            <a:ahLst/>
            <a:cxnLst/>
            <a:rect r="r" b="b" t="t" l="l"/>
            <a:pathLst>
              <a:path h="5351480" w="12471670">
                <a:moveTo>
                  <a:pt x="0" y="0"/>
                </a:moveTo>
                <a:lnTo>
                  <a:pt x="12471670" y="0"/>
                </a:lnTo>
                <a:lnTo>
                  <a:pt x="12471670" y="5351480"/>
                </a:lnTo>
                <a:lnTo>
                  <a:pt x="0" y="53514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9365769" y="3791077"/>
            <a:ext cx="2551375" cy="2622909"/>
          </a:xfrm>
          <a:custGeom>
            <a:avLst/>
            <a:gdLst/>
            <a:ahLst/>
            <a:cxnLst/>
            <a:rect r="r" b="b" t="t" l="l"/>
            <a:pathLst>
              <a:path h="2622909" w="2551375">
                <a:moveTo>
                  <a:pt x="0" y="0"/>
                </a:moveTo>
                <a:lnTo>
                  <a:pt x="2551375" y="0"/>
                </a:lnTo>
                <a:lnTo>
                  <a:pt x="2551375" y="2622909"/>
                </a:lnTo>
                <a:lnTo>
                  <a:pt x="0" y="262290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2008951" y="1273245"/>
            <a:ext cx="9026610" cy="14846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5703"/>
              </a:lnSpc>
            </a:pPr>
            <a:r>
              <a:rPr lang="en-US" sz="5432" spc="532">
                <a:solidFill>
                  <a:srgbClr val="231F20"/>
                </a:solidFill>
                <a:latin typeface="Oswald Bold"/>
              </a:rPr>
              <a:t>AI TECHNIQUES FOR PREDICTIVE MAINTENANCE​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008951" y="3756523"/>
            <a:ext cx="6162866" cy="50602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94517" indent="-247258" lvl="1">
              <a:lnSpc>
                <a:spcPts val="3160"/>
              </a:lnSpc>
              <a:buFont typeface="Arial"/>
              <a:buChar char="•"/>
            </a:pPr>
            <a:r>
              <a:rPr lang="en-US" sz="2290" spc="224">
                <a:solidFill>
                  <a:srgbClr val="231F20"/>
                </a:solidFill>
                <a:latin typeface="DM Sans"/>
              </a:rPr>
              <a:t>Supervised Learning: Training models using labeled data to predict equipment failures based on historical examples​</a:t>
            </a:r>
          </a:p>
          <a:p>
            <a:pPr marL="494517" indent="-247258" lvl="1">
              <a:lnSpc>
                <a:spcPts val="3160"/>
              </a:lnSpc>
              <a:buFont typeface="Arial"/>
              <a:buChar char="•"/>
            </a:pPr>
            <a:r>
              <a:rPr lang="en-US" sz="2290" spc="224">
                <a:solidFill>
                  <a:srgbClr val="231F20"/>
                </a:solidFill>
                <a:latin typeface="DM Sans"/>
              </a:rPr>
              <a:t>Unsupervised Learning: Analyzing data without predefined labels to detect anomalies or patterns indicative of potential failures​</a:t>
            </a:r>
          </a:p>
          <a:p>
            <a:pPr marL="494517" indent="-247258" lvl="1">
              <a:lnSpc>
                <a:spcPts val="3160"/>
              </a:lnSpc>
              <a:buFont typeface="Arial"/>
              <a:buChar char="•"/>
            </a:pPr>
            <a:r>
              <a:rPr lang="en-US" sz="2290" spc="224">
                <a:solidFill>
                  <a:srgbClr val="231F20"/>
                </a:solidFill>
                <a:latin typeface="DM Sans"/>
              </a:rPr>
              <a:t>Reinforcement Learning: Teaching systems to make sequential decisions based on trial and error feedback, useful for optimizing maintenance actions over time​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498723" y="6552336"/>
            <a:ext cx="4135657" cy="6941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32"/>
              </a:lnSpc>
            </a:pPr>
            <a:r>
              <a:rPr lang="en-US" sz="4081" spc="399">
                <a:solidFill>
                  <a:srgbClr val="FDFBFB"/>
                </a:solidFill>
                <a:latin typeface="DM Sans Bold"/>
              </a:rPr>
              <a:t>CUSTOMERS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887923">
            <a:off x="13475833" y="-8787301"/>
            <a:ext cx="13977230" cy="14342307"/>
          </a:xfrm>
          <a:custGeom>
            <a:avLst/>
            <a:gdLst/>
            <a:ahLst/>
            <a:cxnLst/>
            <a:rect r="r" b="b" t="t" l="l"/>
            <a:pathLst>
              <a:path h="14342307" w="13977230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885381">
            <a:off x="12146576" y="5737109"/>
            <a:ext cx="1776375" cy="501826"/>
          </a:xfrm>
          <a:custGeom>
            <a:avLst/>
            <a:gdLst/>
            <a:ahLst/>
            <a:cxnLst/>
            <a:rect r="r" b="b" t="t" l="l"/>
            <a:pathLst>
              <a:path h="501826" w="1776375">
                <a:moveTo>
                  <a:pt x="0" y="0"/>
                </a:moveTo>
                <a:lnTo>
                  <a:pt x="1776375" y="0"/>
                </a:lnTo>
                <a:lnTo>
                  <a:pt x="1776375" y="501826"/>
                </a:lnTo>
                <a:lnTo>
                  <a:pt x="0" y="50182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38888" y="1271562"/>
            <a:ext cx="11507424" cy="17942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263"/>
              </a:lnSpc>
              <a:spcBef>
                <a:spcPct val="0"/>
              </a:spcBef>
            </a:pPr>
            <a:r>
              <a:rPr lang="en-US" sz="5263" spc="515">
                <a:solidFill>
                  <a:srgbClr val="231F20"/>
                </a:solidFill>
                <a:latin typeface="Oswald Bold"/>
              </a:rPr>
              <a:t>BENEFITS OF DATA-DRIVEN PREDICTIVE MAINTENANCE​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4160160" y="4228950"/>
            <a:ext cx="2932415" cy="2351362"/>
            <a:chOff x="0" y="0"/>
            <a:chExt cx="3909886" cy="3135150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0" y="0"/>
              <a:ext cx="3909886" cy="3135150"/>
              <a:chOff x="0" y="0"/>
              <a:chExt cx="1075555" cy="862436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1075555" cy="862436"/>
              </a:xfrm>
              <a:custGeom>
                <a:avLst/>
                <a:gdLst/>
                <a:ahLst/>
                <a:cxnLst/>
                <a:rect r="r" b="b" t="t" l="l"/>
                <a:pathLst>
                  <a:path h="862436" w="1075555">
                    <a:moveTo>
                      <a:pt x="81844" y="0"/>
                    </a:moveTo>
                    <a:lnTo>
                      <a:pt x="993712" y="0"/>
                    </a:lnTo>
                    <a:cubicBezTo>
                      <a:pt x="1015418" y="0"/>
                      <a:pt x="1036235" y="8623"/>
                      <a:pt x="1051584" y="23971"/>
                    </a:cubicBezTo>
                    <a:cubicBezTo>
                      <a:pt x="1066932" y="39320"/>
                      <a:pt x="1075555" y="60137"/>
                      <a:pt x="1075555" y="81844"/>
                    </a:cubicBezTo>
                    <a:lnTo>
                      <a:pt x="1075555" y="780592"/>
                    </a:lnTo>
                    <a:cubicBezTo>
                      <a:pt x="1075555" y="825793"/>
                      <a:pt x="1038913" y="862436"/>
                      <a:pt x="993712" y="862436"/>
                    </a:cubicBezTo>
                    <a:lnTo>
                      <a:pt x="81844" y="862436"/>
                    </a:lnTo>
                    <a:cubicBezTo>
                      <a:pt x="60137" y="862436"/>
                      <a:pt x="39320" y="853813"/>
                      <a:pt x="23971" y="838465"/>
                    </a:cubicBezTo>
                    <a:cubicBezTo>
                      <a:pt x="8623" y="823116"/>
                      <a:pt x="0" y="802299"/>
                      <a:pt x="0" y="780592"/>
                    </a:cubicBezTo>
                    <a:lnTo>
                      <a:pt x="0" y="81844"/>
                    </a:lnTo>
                    <a:cubicBezTo>
                      <a:pt x="0" y="60137"/>
                      <a:pt x="8623" y="39320"/>
                      <a:pt x="23971" y="23971"/>
                    </a:cubicBezTo>
                    <a:cubicBezTo>
                      <a:pt x="39320" y="8623"/>
                      <a:pt x="60137" y="0"/>
                      <a:pt x="81844" y="0"/>
                    </a:cubicBezTo>
                    <a:close/>
                  </a:path>
                </a:pathLst>
              </a:custGeom>
              <a:solidFill>
                <a:srgbClr val="FFFFFF">
                  <a:alpha val="98824"/>
                </a:srgbClr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19050"/>
                <a:ext cx="1075555" cy="88148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59"/>
                  </a:lnSpc>
                </a:pPr>
              </a:p>
            </p:txBody>
          </p:sp>
        </p:grpSp>
        <p:sp>
          <p:nvSpPr>
            <p:cNvPr name="TextBox 10" id="10"/>
            <p:cNvSpPr txBox="true"/>
            <p:nvPr/>
          </p:nvSpPr>
          <p:spPr>
            <a:xfrm rot="0">
              <a:off x="280147" y="246942"/>
              <a:ext cx="3379185" cy="268717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338"/>
                </a:lnSpc>
              </a:pPr>
              <a:r>
                <a:rPr lang="en-US" sz="1670">
                  <a:solidFill>
                    <a:srgbClr val="100F0D"/>
                  </a:solidFill>
                  <a:latin typeface="Montserrat Light"/>
                </a:rPr>
                <a:t>Increased Equipment Uptime: Minimizing unplanned downtime by identifying and addressing maintenance needs before failures occur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070732" y="5281918"/>
            <a:ext cx="2932415" cy="2351362"/>
            <a:chOff x="0" y="0"/>
            <a:chExt cx="3909886" cy="3135150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0" y="0"/>
              <a:ext cx="3909886" cy="3135150"/>
              <a:chOff x="0" y="0"/>
              <a:chExt cx="1075555" cy="862436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1075555" cy="862436"/>
              </a:xfrm>
              <a:custGeom>
                <a:avLst/>
                <a:gdLst/>
                <a:ahLst/>
                <a:cxnLst/>
                <a:rect r="r" b="b" t="t" l="l"/>
                <a:pathLst>
                  <a:path h="862436" w="1075555">
                    <a:moveTo>
                      <a:pt x="81844" y="0"/>
                    </a:moveTo>
                    <a:lnTo>
                      <a:pt x="993712" y="0"/>
                    </a:lnTo>
                    <a:cubicBezTo>
                      <a:pt x="1015418" y="0"/>
                      <a:pt x="1036235" y="8623"/>
                      <a:pt x="1051584" y="23971"/>
                    </a:cubicBezTo>
                    <a:cubicBezTo>
                      <a:pt x="1066932" y="39320"/>
                      <a:pt x="1075555" y="60137"/>
                      <a:pt x="1075555" y="81844"/>
                    </a:cubicBezTo>
                    <a:lnTo>
                      <a:pt x="1075555" y="780592"/>
                    </a:lnTo>
                    <a:cubicBezTo>
                      <a:pt x="1075555" y="825793"/>
                      <a:pt x="1038913" y="862436"/>
                      <a:pt x="993712" y="862436"/>
                    </a:cubicBezTo>
                    <a:lnTo>
                      <a:pt x="81844" y="862436"/>
                    </a:lnTo>
                    <a:cubicBezTo>
                      <a:pt x="60137" y="862436"/>
                      <a:pt x="39320" y="853813"/>
                      <a:pt x="23971" y="838465"/>
                    </a:cubicBezTo>
                    <a:cubicBezTo>
                      <a:pt x="8623" y="823116"/>
                      <a:pt x="0" y="802299"/>
                      <a:pt x="0" y="780592"/>
                    </a:cubicBezTo>
                    <a:lnTo>
                      <a:pt x="0" y="81844"/>
                    </a:lnTo>
                    <a:cubicBezTo>
                      <a:pt x="0" y="60137"/>
                      <a:pt x="8623" y="39320"/>
                      <a:pt x="23971" y="23971"/>
                    </a:cubicBezTo>
                    <a:cubicBezTo>
                      <a:pt x="39320" y="8623"/>
                      <a:pt x="60137" y="0"/>
                      <a:pt x="81844" y="0"/>
                    </a:cubicBezTo>
                    <a:close/>
                  </a:path>
                </a:pathLst>
              </a:custGeom>
              <a:solidFill>
                <a:srgbClr val="FFFFFF">
                  <a:alpha val="98824"/>
                </a:srgbClr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19050"/>
                <a:ext cx="1075555" cy="88148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59"/>
                  </a:lnSpc>
                </a:pPr>
              </a:p>
            </p:txBody>
          </p:sp>
        </p:grpSp>
        <p:sp>
          <p:nvSpPr>
            <p:cNvPr name="TextBox 15" id="15"/>
            <p:cNvSpPr txBox="true"/>
            <p:nvPr/>
          </p:nvSpPr>
          <p:spPr>
            <a:xfrm rot="0">
              <a:off x="280147" y="246942"/>
              <a:ext cx="3379185" cy="268717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338"/>
                </a:lnSpc>
              </a:pPr>
              <a:r>
                <a:rPr lang="en-US" sz="1670">
                  <a:solidFill>
                    <a:srgbClr val="100F0D"/>
                  </a:solidFill>
                  <a:latin typeface="Montserrat Light"/>
                </a:rPr>
                <a:t>Reduced Maintenance Costs: Optimizing maintenance schedules and resources, leading to cost savings and improved asset utilization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4145163" y="3927571"/>
            <a:ext cx="2932415" cy="2060451"/>
            <a:chOff x="0" y="0"/>
            <a:chExt cx="3909886" cy="2747268"/>
          </a:xfrm>
        </p:grpSpPr>
        <p:grpSp>
          <p:nvGrpSpPr>
            <p:cNvPr name="Group 17" id="17"/>
            <p:cNvGrpSpPr/>
            <p:nvPr/>
          </p:nvGrpSpPr>
          <p:grpSpPr>
            <a:xfrm rot="0">
              <a:off x="0" y="0"/>
              <a:ext cx="3909886" cy="2747268"/>
              <a:chOff x="0" y="0"/>
              <a:chExt cx="1075555" cy="755735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1075555" cy="755735"/>
              </a:xfrm>
              <a:custGeom>
                <a:avLst/>
                <a:gdLst/>
                <a:ahLst/>
                <a:cxnLst/>
                <a:rect r="r" b="b" t="t" l="l"/>
                <a:pathLst>
                  <a:path h="755735" w="1075555">
                    <a:moveTo>
                      <a:pt x="81844" y="0"/>
                    </a:moveTo>
                    <a:lnTo>
                      <a:pt x="993712" y="0"/>
                    </a:lnTo>
                    <a:cubicBezTo>
                      <a:pt x="1015418" y="0"/>
                      <a:pt x="1036235" y="8623"/>
                      <a:pt x="1051584" y="23971"/>
                    </a:cubicBezTo>
                    <a:cubicBezTo>
                      <a:pt x="1066932" y="39320"/>
                      <a:pt x="1075555" y="60137"/>
                      <a:pt x="1075555" y="81844"/>
                    </a:cubicBezTo>
                    <a:lnTo>
                      <a:pt x="1075555" y="673891"/>
                    </a:lnTo>
                    <a:cubicBezTo>
                      <a:pt x="1075555" y="719092"/>
                      <a:pt x="1038913" y="755735"/>
                      <a:pt x="993712" y="755735"/>
                    </a:cubicBezTo>
                    <a:lnTo>
                      <a:pt x="81844" y="755735"/>
                    </a:lnTo>
                    <a:cubicBezTo>
                      <a:pt x="60137" y="755735"/>
                      <a:pt x="39320" y="747112"/>
                      <a:pt x="23971" y="731764"/>
                    </a:cubicBezTo>
                    <a:cubicBezTo>
                      <a:pt x="8623" y="716415"/>
                      <a:pt x="0" y="695598"/>
                      <a:pt x="0" y="673891"/>
                    </a:cubicBezTo>
                    <a:lnTo>
                      <a:pt x="0" y="81844"/>
                    </a:lnTo>
                    <a:cubicBezTo>
                      <a:pt x="0" y="60137"/>
                      <a:pt x="8623" y="39320"/>
                      <a:pt x="23971" y="23971"/>
                    </a:cubicBezTo>
                    <a:cubicBezTo>
                      <a:pt x="39320" y="8623"/>
                      <a:pt x="60137" y="0"/>
                      <a:pt x="81844" y="0"/>
                    </a:cubicBezTo>
                    <a:close/>
                  </a:path>
                </a:pathLst>
              </a:custGeom>
              <a:solidFill>
                <a:srgbClr val="FFFFFF">
                  <a:alpha val="98824"/>
                </a:srgbClr>
              </a:solidFill>
            </p:spPr>
          </p:sp>
          <p:sp>
            <p:nvSpPr>
              <p:cNvPr name="TextBox 19" id="19"/>
              <p:cNvSpPr txBox="true"/>
              <p:nvPr/>
            </p:nvSpPr>
            <p:spPr>
              <a:xfrm>
                <a:off x="0" y="-19050"/>
                <a:ext cx="1075555" cy="77478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59"/>
                  </a:lnSpc>
                </a:pPr>
              </a:p>
            </p:txBody>
          </p:sp>
        </p:grpSp>
        <p:sp>
          <p:nvSpPr>
            <p:cNvPr name="TextBox 20" id="20"/>
            <p:cNvSpPr txBox="true"/>
            <p:nvPr/>
          </p:nvSpPr>
          <p:spPr>
            <a:xfrm rot="0">
              <a:off x="280147" y="246942"/>
              <a:ext cx="3379185" cy="22992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338"/>
                </a:lnSpc>
              </a:pPr>
              <a:r>
                <a:rPr lang="en-US" sz="1670">
                  <a:solidFill>
                    <a:srgbClr val="100F0D"/>
                  </a:solidFill>
                  <a:latin typeface="Montserrat Light"/>
                </a:rPr>
                <a:t>Improved Safety: Enhancing worker safety by proactively addressing equipment issues and reducing the likelihood of accidents</a:t>
              </a:r>
            </a:p>
          </p:txBody>
        </p:sp>
      </p:grpSp>
      <p:sp>
        <p:nvSpPr>
          <p:cNvPr name="Freeform 21" id="21"/>
          <p:cNvSpPr/>
          <p:nvPr/>
        </p:nvSpPr>
        <p:spPr>
          <a:xfrm flipH="true" flipV="false" rot="-8970905">
            <a:off x="7243433" y="5539871"/>
            <a:ext cx="1776375" cy="501826"/>
          </a:xfrm>
          <a:custGeom>
            <a:avLst/>
            <a:gdLst/>
            <a:ahLst/>
            <a:cxnLst/>
            <a:rect r="r" b="b" t="t" l="l"/>
            <a:pathLst>
              <a:path h="501826" w="1776375">
                <a:moveTo>
                  <a:pt x="1776375" y="0"/>
                </a:moveTo>
                <a:lnTo>
                  <a:pt x="0" y="0"/>
                </a:lnTo>
                <a:lnTo>
                  <a:pt x="0" y="501826"/>
                </a:lnTo>
                <a:lnTo>
                  <a:pt x="1776375" y="501826"/>
                </a:lnTo>
                <a:lnTo>
                  <a:pt x="1776375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887923">
            <a:off x="-5959915" y="3758716"/>
            <a:ext cx="13977230" cy="14342307"/>
          </a:xfrm>
          <a:custGeom>
            <a:avLst/>
            <a:gdLst/>
            <a:ahLst/>
            <a:cxnLst/>
            <a:rect r="r" b="b" t="t" l="l"/>
            <a:pathLst>
              <a:path h="14342307" w="13977230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A1A1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8169367" y="-10264537"/>
            <a:ext cx="15841853" cy="16255633"/>
          </a:xfrm>
          <a:custGeom>
            <a:avLst/>
            <a:gdLst/>
            <a:ahLst/>
            <a:cxnLst/>
            <a:rect r="r" b="b" t="t" l="l"/>
            <a:pathLst>
              <a:path h="16255633" w="15841853">
                <a:moveTo>
                  <a:pt x="0" y="0"/>
                </a:moveTo>
                <a:lnTo>
                  <a:pt x="15841853" y="0"/>
                </a:lnTo>
                <a:lnTo>
                  <a:pt x="15841853" y="16255632"/>
                </a:lnTo>
                <a:lnTo>
                  <a:pt x="0" y="162556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4446746"/>
            <a:ext cx="12602333" cy="19208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5763"/>
              </a:lnSpc>
            </a:pPr>
            <a:r>
              <a:rPr lang="en-US" sz="11422" spc="1119">
                <a:solidFill>
                  <a:srgbClr val="FFFFFF"/>
                </a:solidFill>
                <a:latin typeface="Oswald Bold"/>
              </a:rPr>
              <a:t>IMPLEMENTATION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3447294" y="-3843198"/>
            <a:ext cx="15841853" cy="16255633"/>
          </a:xfrm>
          <a:custGeom>
            <a:avLst/>
            <a:gdLst/>
            <a:ahLst/>
            <a:cxnLst/>
            <a:rect r="r" b="b" t="t" l="l"/>
            <a:pathLst>
              <a:path h="16255633" w="15841853">
                <a:moveTo>
                  <a:pt x="0" y="0"/>
                </a:moveTo>
                <a:lnTo>
                  <a:pt x="15841853" y="0"/>
                </a:lnTo>
                <a:lnTo>
                  <a:pt x="15841853" y="16255632"/>
                </a:lnTo>
                <a:lnTo>
                  <a:pt x="0" y="162556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077910" y="1950501"/>
            <a:ext cx="2027545" cy="3080525"/>
          </a:xfrm>
          <a:custGeom>
            <a:avLst/>
            <a:gdLst/>
            <a:ahLst/>
            <a:cxnLst/>
            <a:rect r="r" b="b" t="t" l="l"/>
            <a:pathLst>
              <a:path h="3080525" w="2027545">
                <a:moveTo>
                  <a:pt x="0" y="0"/>
                </a:moveTo>
                <a:lnTo>
                  <a:pt x="2027545" y="0"/>
                </a:lnTo>
                <a:lnTo>
                  <a:pt x="2027545" y="3080525"/>
                </a:lnTo>
                <a:lnTo>
                  <a:pt x="0" y="30805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2948985">
            <a:off x="15768474" y="6102347"/>
            <a:ext cx="7835077" cy="10939025"/>
          </a:xfrm>
          <a:custGeom>
            <a:avLst/>
            <a:gdLst/>
            <a:ahLst/>
            <a:cxnLst/>
            <a:rect r="r" b="b" t="t" l="l"/>
            <a:pathLst>
              <a:path h="10939025" w="7835077">
                <a:moveTo>
                  <a:pt x="0" y="0"/>
                </a:moveTo>
                <a:lnTo>
                  <a:pt x="7835077" y="0"/>
                </a:lnTo>
                <a:lnTo>
                  <a:pt x="7835077" y="10939025"/>
                </a:lnTo>
                <a:lnTo>
                  <a:pt x="0" y="1093902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5" id="5"/>
          <p:cNvSpPr/>
          <p:nvPr/>
        </p:nvSpPr>
        <p:spPr>
          <a:xfrm rot="0">
            <a:off x="1589541" y="5472067"/>
            <a:ext cx="15108918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3792978" y="5240576"/>
            <a:ext cx="501082" cy="501082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31211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2379507" y="7633568"/>
            <a:ext cx="3204526" cy="2220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45"/>
              </a:lnSpc>
            </a:pPr>
            <a:r>
              <a:rPr lang="en-US" sz="1844" spc="180">
                <a:solidFill>
                  <a:srgbClr val="231F20"/>
                </a:solidFill>
                <a:latin typeface="DM Sans"/>
              </a:rPr>
              <a:t>Lorem ipsum dolor sit amet, consectetur adipiscing elit. Duis vulputate nulla at ante rhoncus, vel efficitur felis condimentum. Proin odio odio.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029747" y="2440464"/>
            <a:ext cx="2027545" cy="11217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141"/>
              </a:lnSpc>
            </a:pPr>
            <a:r>
              <a:rPr lang="en-US" sz="6624" spc="649">
                <a:solidFill>
                  <a:srgbClr val="FFFBFB"/>
                </a:solidFill>
                <a:latin typeface="DM Sans Bold"/>
              </a:rPr>
              <a:t>01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059451" y="5941547"/>
            <a:ext cx="3844638" cy="15134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73"/>
              </a:lnSpc>
            </a:pPr>
            <a:r>
              <a:rPr lang="en-US" sz="2951" spc="289">
                <a:solidFill>
                  <a:srgbClr val="231F20"/>
                </a:solidFill>
                <a:latin typeface="DM Sans Bold"/>
              </a:rPr>
              <a:t>DATA COLLECTION AND PREPARATION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8893459" y="5240576"/>
            <a:ext cx="501082" cy="501082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31211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8130227" y="2062975"/>
            <a:ext cx="2027545" cy="3080525"/>
            <a:chOff x="0" y="0"/>
            <a:chExt cx="2703394" cy="4107367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703394" cy="4107367"/>
            </a:xfrm>
            <a:custGeom>
              <a:avLst/>
              <a:gdLst/>
              <a:ahLst/>
              <a:cxnLst/>
              <a:rect r="r" b="b" t="t" l="l"/>
              <a:pathLst>
                <a:path h="4107367" w="2703394">
                  <a:moveTo>
                    <a:pt x="0" y="0"/>
                  </a:moveTo>
                  <a:lnTo>
                    <a:pt x="2703394" y="0"/>
                  </a:lnTo>
                  <a:lnTo>
                    <a:pt x="2703394" y="4107367"/>
                  </a:lnTo>
                  <a:lnTo>
                    <a:pt x="0" y="41073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7" id="17"/>
            <p:cNvSpPr txBox="true"/>
            <p:nvPr/>
          </p:nvSpPr>
          <p:spPr>
            <a:xfrm rot="0">
              <a:off x="0" y="596166"/>
              <a:ext cx="2703394" cy="14575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9141"/>
                </a:lnSpc>
              </a:pPr>
              <a:r>
                <a:rPr lang="en-US" sz="6624" spc="649">
                  <a:solidFill>
                    <a:srgbClr val="FFFBFB"/>
                  </a:solidFill>
                  <a:latin typeface="DM Sans Bold"/>
                </a:rPr>
                <a:t>02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3479534" y="2062975"/>
            <a:ext cx="2027545" cy="3080525"/>
            <a:chOff x="0" y="0"/>
            <a:chExt cx="2703394" cy="4107367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2703394" cy="4107367"/>
            </a:xfrm>
            <a:custGeom>
              <a:avLst/>
              <a:gdLst/>
              <a:ahLst/>
              <a:cxnLst/>
              <a:rect r="r" b="b" t="t" l="l"/>
              <a:pathLst>
                <a:path h="4107367" w="2703394">
                  <a:moveTo>
                    <a:pt x="0" y="0"/>
                  </a:moveTo>
                  <a:lnTo>
                    <a:pt x="2703394" y="0"/>
                  </a:lnTo>
                  <a:lnTo>
                    <a:pt x="2703394" y="4107367"/>
                  </a:lnTo>
                  <a:lnTo>
                    <a:pt x="0" y="41073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0" id="20"/>
            <p:cNvSpPr txBox="true"/>
            <p:nvPr/>
          </p:nvSpPr>
          <p:spPr>
            <a:xfrm rot="0">
              <a:off x="0" y="596166"/>
              <a:ext cx="2703394" cy="14575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9141"/>
                </a:lnSpc>
              </a:pPr>
              <a:r>
                <a:rPr lang="en-US" sz="6624" spc="649">
                  <a:solidFill>
                    <a:srgbClr val="FFFBFB"/>
                  </a:solidFill>
                  <a:latin typeface="DM Sans Bold"/>
                </a:rPr>
                <a:t>03</a:t>
              </a: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7531819" y="7633568"/>
            <a:ext cx="3204526" cy="19016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45"/>
              </a:lnSpc>
            </a:pPr>
            <a:r>
              <a:rPr lang="en-US" sz="1844" spc="180">
                <a:solidFill>
                  <a:srgbClr val="231F20"/>
                </a:solidFill>
                <a:latin typeface="DM Sans"/>
              </a:rPr>
              <a:t>Building machine learning models using historical data and validating their accuracy and reliability​</a:t>
            </a:r>
          </a:p>
          <a:p>
            <a:pPr algn="ctr">
              <a:lnSpc>
                <a:spcPts val="2545"/>
              </a:lnSpc>
            </a:pPr>
          </a:p>
        </p:txBody>
      </p:sp>
      <p:sp>
        <p:nvSpPr>
          <p:cNvPr name="TextBox 22" id="22"/>
          <p:cNvSpPr txBox="true"/>
          <p:nvPr/>
        </p:nvSpPr>
        <p:spPr>
          <a:xfrm rot="0">
            <a:off x="7255431" y="5941547"/>
            <a:ext cx="3578274" cy="15134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73"/>
              </a:lnSpc>
            </a:pPr>
            <a:r>
              <a:rPr lang="en-US" sz="2951" spc="289">
                <a:solidFill>
                  <a:srgbClr val="231F20"/>
                </a:solidFill>
                <a:latin typeface="DM Sans Bold"/>
              </a:rPr>
              <a:t>MODEL DEVELOPMENT AND TRAINING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2198706" y="7633568"/>
            <a:ext cx="4714858" cy="12632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45"/>
              </a:lnSpc>
            </a:pPr>
            <a:r>
              <a:rPr lang="en-US" sz="1844" spc="180">
                <a:solidFill>
                  <a:srgbClr val="231F20"/>
                </a:solidFill>
                <a:latin typeface="DM Sans"/>
              </a:rPr>
              <a:t>Implementing predictive maintenance solutions into the existing infrastructure and workflow for seamless operation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2562630" y="5941547"/>
            <a:ext cx="3987010" cy="15134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73"/>
              </a:lnSpc>
            </a:pPr>
            <a:r>
              <a:rPr lang="en-US" sz="2951" spc="289">
                <a:solidFill>
                  <a:srgbClr val="231F20"/>
                </a:solidFill>
                <a:latin typeface="DM Sans Bold"/>
              </a:rPr>
              <a:t>INTEGRATION WITH EXISTING SYSTEMS</a:t>
            </a:r>
          </a:p>
        </p:txBody>
      </p:sp>
      <p:sp>
        <p:nvSpPr>
          <p:cNvPr name="Freeform 25" id="25"/>
          <p:cNvSpPr/>
          <p:nvPr/>
        </p:nvSpPr>
        <p:spPr>
          <a:xfrm flipH="false" flipV="false" rot="-10799999">
            <a:off x="-3541017" y="-6165174"/>
            <a:ext cx="7835077" cy="10939025"/>
          </a:xfrm>
          <a:custGeom>
            <a:avLst/>
            <a:gdLst/>
            <a:ahLst/>
            <a:cxnLst/>
            <a:rect r="r" b="b" t="t" l="l"/>
            <a:pathLst>
              <a:path h="10939025" w="7835077">
                <a:moveTo>
                  <a:pt x="0" y="0"/>
                </a:moveTo>
                <a:lnTo>
                  <a:pt x="7835077" y="0"/>
                </a:lnTo>
                <a:lnTo>
                  <a:pt x="7835077" y="10939025"/>
                </a:lnTo>
                <a:lnTo>
                  <a:pt x="0" y="1093902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6" id="26"/>
          <p:cNvGrpSpPr/>
          <p:nvPr/>
        </p:nvGrpSpPr>
        <p:grpSpPr>
          <a:xfrm rot="0">
            <a:off x="14242766" y="5240576"/>
            <a:ext cx="501082" cy="501082"/>
            <a:chOff x="0" y="0"/>
            <a:chExt cx="812800" cy="8128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31211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DAGAHt1FIqw</dc:identifier>
  <dcterms:modified xsi:type="dcterms:W3CDTF">2011-08-01T06:04:30Z</dcterms:modified>
  <cp:revision>1</cp:revision>
  <dc:title>Grey minimalist business project presentation </dc:title>
</cp:coreProperties>
</file>